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57" r:id="rId5"/>
    <p:sldId id="258" r:id="rId6"/>
    <p:sldId id="259" r:id="rId7"/>
    <p:sldId id="260" r:id="rId8"/>
    <p:sldId id="261" r:id="rId9"/>
    <p:sldId id="262" r:id="rId10"/>
    <p:sldId id="263" r:id="rId11"/>
    <p:sldId id="264" r:id="rId12"/>
    <p:sldId id="265" r:id="rId13"/>
    <p:sldId id="268" r:id="rId14"/>
    <p:sldId id="266" r:id="rId15"/>
    <p:sldId id="269" r:id="rId16"/>
    <p:sldId id="267"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7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Garamond"/>
                <a:cs typeface="Garamon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chemeClr val="tx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2007" y="91833"/>
            <a:ext cx="11667984" cy="301625"/>
          </a:xfrm>
          <a:prstGeom prst="rect">
            <a:avLst/>
          </a:prstGeom>
        </p:spPr>
        <p:txBody>
          <a:bodyPr wrap="square" lIns="0" tIns="0" rIns="0" bIns="0">
            <a:spAutoFit/>
          </a:bodyPr>
          <a:lstStyle>
            <a:lvl1pPr>
              <a:defRPr sz="1800" b="0" i="0">
                <a:solidFill>
                  <a:schemeClr val="tx1"/>
                </a:solidFill>
                <a:latin typeface="Garamond"/>
                <a:cs typeface="Garamond"/>
              </a:defRPr>
            </a:lvl1pPr>
          </a:lstStyle>
          <a:p>
            <a:endParaRPr/>
          </a:p>
        </p:txBody>
      </p:sp>
      <p:sp>
        <p:nvSpPr>
          <p:cNvPr id="3" name="Holder 3"/>
          <p:cNvSpPr>
            <a:spLocks noGrp="1"/>
          </p:cNvSpPr>
          <p:nvPr>
            <p:ph type="body" idx="1"/>
          </p:nvPr>
        </p:nvSpPr>
        <p:spPr>
          <a:xfrm>
            <a:off x="437968" y="1284825"/>
            <a:ext cx="11316063" cy="47472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11/2/2023</a:t>
            </a:fld>
            <a:endParaRPr lang="en-US"/>
          </a:p>
        </p:txBody>
      </p:sp>
      <p:sp>
        <p:nvSpPr>
          <p:cNvPr id="6" name="Holder 6"/>
          <p:cNvSpPr>
            <a:spLocks noGrp="1"/>
          </p:cNvSpPr>
          <p:nvPr>
            <p:ph type="sldNum" sz="quarter" idx="7"/>
          </p:nvPr>
        </p:nvSpPr>
        <p:spPr>
          <a:xfrm>
            <a:off x="11157711" y="6463728"/>
            <a:ext cx="12827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254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5" y="0"/>
            <a:ext cx="12191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66800" y="901859"/>
            <a:ext cx="10439400" cy="4132221"/>
          </a:xfrm>
          <a:prstGeom prst="rect">
            <a:avLst/>
          </a:prstGeom>
        </p:spPr>
        <p:txBody>
          <a:bodyPr vert="horz" wrap="square" lIns="0" tIns="0" rIns="0" bIns="0" rtlCol="0">
            <a:spAutoFit/>
          </a:bodyPr>
          <a:lstStyle/>
          <a:p>
            <a:pPr marL="3164205" marR="5080" indent="-3152140">
              <a:lnSpc>
                <a:spcPts val="6480"/>
              </a:lnSpc>
            </a:pPr>
            <a:r>
              <a:rPr sz="6000" spc="-5" dirty="0"/>
              <a:t>Stanislaus County Seasonal </a:t>
            </a:r>
            <a:r>
              <a:rPr lang="en-US" sz="6000" spc="-5" dirty="0"/>
              <a:t>S</a:t>
            </a:r>
            <a:r>
              <a:rPr sz="6000" dirty="0"/>
              <a:t>tudy</a:t>
            </a:r>
            <a:br>
              <a:rPr lang="en-US" sz="6000" dirty="0"/>
            </a:br>
            <a:br>
              <a:rPr lang="en-US" sz="6000" dirty="0"/>
            </a:br>
            <a:r>
              <a:rPr lang="en-US" sz="4400" b="1" dirty="0">
                <a:solidFill>
                  <a:schemeClr val="bg1"/>
                </a:solidFill>
              </a:rPr>
              <a:t>Conducted by the California Department of Pesticide Regulation (DPR)</a:t>
            </a:r>
            <a:endParaRPr sz="6000" b="1" dirty="0">
              <a:solidFill>
                <a:schemeClr val="bg1"/>
              </a:solidFil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a:t>
            </a:fld>
            <a:endParaRPr dirty="0"/>
          </a:p>
        </p:txBody>
      </p:sp>
      <p:sp>
        <p:nvSpPr>
          <p:cNvPr id="4" name="object 4"/>
          <p:cNvSpPr txBox="1"/>
          <p:nvPr/>
        </p:nvSpPr>
        <p:spPr>
          <a:xfrm>
            <a:off x="3886200" y="5569444"/>
            <a:ext cx="6019800" cy="894284"/>
          </a:xfrm>
          <a:prstGeom prst="rect">
            <a:avLst/>
          </a:prstGeom>
        </p:spPr>
        <p:txBody>
          <a:bodyPr vert="horz" wrap="square" lIns="0" tIns="0" rIns="0" bIns="0" rtlCol="0">
            <a:spAutoFit/>
          </a:bodyPr>
          <a:lstStyle/>
          <a:p>
            <a:pPr marL="12700" marR="5080" indent="455295">
              <a:lnSpc>
                <a:spcPct val="124600"/>
              </a:lnSpc>
            </a:pPr>
            <a:r>
              <a:rPr lang="en-US" sz="2400" spc="-5" dirty="0">
                <a:solidFill>
                  <a:srgbClr val="FFFFFF"/>
                </a:solidFill>
                <a:latin typeface="Garamond"/>
                <a:cs typeface="Garamond"/>
              </a:rPr>
              <a:t>Study Coordinated </a:t>
            </a:r>
            <a:r>
              <a:rPr sz="2400" spc="-20" dirty="0">
                <a:solidFill>
                  <a:srgbClr val="FFFFFF"/>
                </a:solidFill>
                <a:latin typeface="Garamond"/>
                <a:cs typeface="Garamond"/>
              </a:rPr>
              <a:t>by </a:t>
            </a:r>
            <a:r>
              <a:rPr sz="2400" spc="-5" dirty="0">
                <a:solidFill>
                  <a:srgbClr val="FFFFFF"/>
                </a:solidFill>
                <a:latin typeface="Garamond"/>
                <a:cs typeface="Garamond"/>
              </a:rPr>
              <a:t>Aniela</a:t>
            </a:r>
            <a:r>
              <a:rPr sz="2400" spc="-10" dirty="0">
                <a:solidFill>
                  <a:srgbClr val="FFFFFF"/>
                </a:solidFill>
                <a:latin typeface="Garamond"/>
                <a:cs typeface="Garamond"/>
              </a:rPr>
              <a:t> </a:t>
            </a:r>
            <a:r>
              <a:rPr sz="2400" spc="-5" dirty="0" err="1">
                <a:solidFill>
                  <a:srgbClr val="FFFFFF"/>
                </a:solidFill>
                <a:latin typeface="Garamond"/>
                <a:cs typeface="Garamond"/>
              </a:rPr>
              <a:t>Burant</a:t>
            </a:r>
            <a:r>
              <a:rPr lang="en-US" sz="2400" spc="-5" dirty="0">
                <a:solidFill>
                  <a:srgbClr val="FFFFFF"/>
                </a:solidFill>
                <a:latin typeface="Garamond"/>
                <a:cs typeface="Garamond"/>
              </a:rPr>
              <a:t>, Ph.D.</a:t>
            </a:r>
          </a:p>
          <a:p>
            <a:pPr marL="12700" marR="5080" indent="455295">
              <a:lnSpc>
                <a:spcPct val="124600"/>
              </a:lnSpc>
            </a:pPr>
            <a:r>
              <a:rPr lang="en-US" sz="2400" spc="-40" dirty="0">
                <a:solidFill>
                  <a:srgbClr val="FFFFFF"/>
                </a:solidFill>
                <a:latin typeface="Garamond"/>
                <a:cs typeface="Garamond"/>
              </a:rPr>
              <a:t>DPR’s </a:t>
            </a:r>
            <a:r>
              <a:rPr lang="en-US" sz="2400" spc="-5" dirty="0">
                <a:solidFill>
                  <a:srgbClr val="FFFFFF"/>
                </a:solidFill>
                <a:latin typeface="Garamond"/>
                <a:cs typeface="Garamond"/>
              </a:rPr>
              <a:t>Air </a:t>
            </a:r>
            <a:r>
              <a:rPr lang="en-US" sz="2400" spc="5" dirty="0">
                <a:solidFill>
                  <a:srgbClr val="FFFFFF"/>
                </a:solidFill>
                <a:latin typeface="Garamond"/>
                <a:cs typeface="Garamond"/>
              </a:rPr>
              <a:t>Program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8148" y="400180"/>
            <a:ext cx="3569335" cy="718820"/>
          </a:xfrm>
          <a:prstGeom prst="rect">
            <a:avLst/>
          </a:prstGeom>
        </p:spPr>
        <p:txBody>
          <a:bodyPr vert="horz" wrap="square" lIns="0" tIns="0" rIns="0" bIns="0" rtlCol="0">
            <a:spAutoFit/>
          </a:bodyPr>
          <a:lstStyle/>
          <a:p>
            <a:pPr marL="12700">
              <a:lnSpc>
                <a:spcPct val="100000"/>
              </a:lnSpc>
            </a:pPr>
            <a:r>
              <a:rPr sz="4400" spc="-5" dirty="0">
                <a:latin typeface="Garamond"/>
                <a:cs typeface="Garamond"/>
              </a:rPr>
              <a:t>1,3-D Use</a:t>
            </a:r>
            <a:r>
              <a:rPr sz="4400" spc="-80" dirty="0">
                <a:latin typeface="Garamond"/>
                <a:cs typeface="Garamond"/>
              </a:rPr>
              <a:t> </a:t>
            </a:r>
            <a:r>
              <a:rPr sz="4400" spc="-5" dirty="0">
                <a:latin typeface="Garamond"/>
                <a:cs typeface="Garamond"/>
              </a:rPr>
              <a:t>Maps</a:t>
            </a:r>
            <a:endParaRPr sz="4400">
              <a:latin typeface="Garamond"/>
              <a:cs typeface="Garamond"/>
            </a:endParaRPr>
          </a:p>
        </p:txBody>
      </p:sp>
      <p:sp>
        <p:nvSpPr>
          <p:cNvPr id="3" name="object 3"/>
          <p:cNvSpPr/>
          <p:nvPr/>
        </p:nvSpPr>
        <p:spPr>
          <a:xfrm>
            <a:off x="1187196" y="1219212"/>
            <a:ext cx="9817595" cy="525626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77671" y="1209675"/>
            <a:ext cx="9836785" cy="5275580"/>
          </a:xfrm>
          <a:custGeom>
            <a:avLst/>
            <a:gdLst/>
            <a:ahLst/>
            <a:cxnLst/>
            <a:rect l="l" t="t" r="r" b="b"/>
            <a:pathLst>
              <a:path w="9836785" h="5275580">
                <a:moveTo>
                  <a:pt x="0" y="0"/>
                </a:moveTo>
                <a:lnTo>
                  <a:pt x="9836658" y="0"/>
                </a:lnTo>
                <a:lnTo>
                  <a:pt x="9836658" y="5275326"/>
                </a:lnTo>
                <a:lnTo>
                  <a:pt x="0" y="5275326"/>
                </a:lnTo>
                <a:lnTo>
                  <a:pt x="0" y="0"/>
                </a:lnTo>
                <a:close/>
              </a:path>
            </a:pathLst>
          </a:custGeom>
          <a:ln w="19050">
            <a:solidFill>
              <a:srgbClr val="00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9633585">
              <a:lnSpc>
                <a:spcPct val="100000"/>
              </a:lnSpc>
            </a:pPr>
            <a:r>
              <a:rPr spc="-10" dirty="0"/>
              <a:t>Potentially may</a:t>
            </a:r>
            <a:r>
              <a:rPr spc="-80" dirty="0"/>
              <a:t> </a:t>
            </a:r>
            <a:r>
              <a:rPr dirty="0"/>
              <a:t>change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8148" y="400180"/>
            <a:ext cx="5094605" cy="718820"/>
          </a:xfrm>
          <a:prstGeom prst="rect">
            <a:avLst/>
          </a:prstGeom>
        </p:spPr>
        <p:txBody>
          <a:bodyPr vert="horz" wrap="square" lIns="0" tIns="0" rIns="0" bIns="0" rtlCol="0">
            <a:spAutoFit/>
          </a:bodyPr>
          <a:lstStyle/>
          <a:p>
            <a:pPr marL="12700">
              <a:lnSpc>
                <a:spcPct val="100000"/>
              </a:lnSpc>
            </a:pPr>
            <a:r>
              <a:rPr sz="4400" spc="-5" dirty="0">
                <a:latin typeface="Garamond"/>
                <a:cs typeface="Garamond"/>
              </a:rPr>
              <a:t>Chloropicrin Use</a:t>
            </a:r>
            <a:r>
              <a:rPr sz="4400" spc="5" dirty="0">
                <a:latin typeface="Garamond"/>
                <a:cs typeface="Garamond"/>
              </a:rPr>
              <a:t> </a:t>
            </a:r>
            <a:r>
              <a:rPr sz="4400" spc="-5" dirty="0">
                <a:latin typeface="Garamond"/>
                <a:cs typeface="Garamond"/>
              </a:rPr>
              <a:t>Maps</a:t>
            </a:r>
            <a:endParaRPr sz="4400">
              <a:latin typeface="Garamond"/>
              <a:cs typeface="Garamond"/>
            </a:endParaRPr>
          </a:p>
        </p:txBody>
      </p:sp>
      <p:sp>
        <p:nvSpPr>
          <p:cNvPr id="3" name="object 3"/>
          <p:cNvSpPr/>
          <p:nvPr/>
        </p:nvSpPr>
        <p:spPr>
          <a:xfrm>
            <a:off x="1057655" y="1178052"/>
            <a:ext cx="10076675" cy="53050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48130" y="1168527"/>
            <a:ext cx="10095865" cy="5324475"/>
          </a:xfrm>
          <a:custGeom>
            <a:avLst/>
            <a:gdLst/>
            <a:ahLst/>
            <a:cxnLst/>
            <a:rect l="l" t="t" r="r" b="b"/>
            <a:pathLst>
              <a:path w="10095865" h="5324475">
                <a:moveTo>
                  <a:pt x="0" y="0"/>
                </a:moveTo>
                <a:lnTo>
                  <a:pt x="10095738" y="0"/>
                </a:lnTo>
                <a:lnTo>
                  <a:pt x="10095738" y="5324094"/>
                </a:lnTo>
                <a:lnTo>
                  <a:pt x="0" y="5324094"/>
                </a:lnTo>
                <a:lnTo>
                  <a:pt x="0" y="0"/>
                </a:lnTo>
                <a:close/>
              </a:path>
            </a:pathLst>
          </a:custGeom>
          <a:ln w="19049">
            <a:solidFill>
              <a:srgbClr val="00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9633585">
              <a:lnSpc>
                <a:spcPct val="100000"/>
              </a:lnSpc>
            </a:pPr>
            <a:r>
              <a:rPr spc="-10" dirty="0"/>
              <a:t>Potentially may</a:t>
            </a:r>
            <a:r>
              <a:rPr spc="-80" dirty="0"/>
              <a:t> </a:t>
            </a:r>
            <a:r>
              <a:rPr dirty="0"/>
              <a:t>change</a:t>
            </a: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8148" y="400180"/>
            <a:ext cx="3681095" cy="718820"/>
          </a:xfrm>
          <a:prstGeom prst="rect">
            <a:avLst/>
          </a:prstGeom>
        </p:spPr>
        <p:txBody>
          <a:bodyPr vert="horz" wrap="square" lIns="0" tIns="0" rIns="0" bIns="0" rtlCol="0">
            <a:spAutoFit/>
          </a:bodyPr>
          <a:lstStyle/>
          <a:p>
            <a:pPr marL="12700">
              <a:lnSpc>
                <a:spcPct val="100000"/>
              </a:lnSpc>
            </a:pPr>
            <a:r>
              <a:rPr sz="4400" dirty="0">
                <a:latin typeface="Garamond"/>
                <a:cs typeface="Garamond"/>
              </a:rPr>
              <a:t>MITC </a:t>
            </a:r>
            <a:r>
              <a:rPr sz="4400" spc="-5" dirty="0">
                <a:latin typeface="Garamond"/>
                <a:cs typeface="Garamond"/>
              </a:rPr>
              <a:t>Use</a:t>
            </a:r>
            <a:r>
              <a:rPr sz="4400" spc="-95" dirty="0">
                <a:latin typeface="Garamond"/>
                <a:cs typeface="Garamond"/>
              </a:rPr>
              <a:t> </a:t>
            </a:r>
            <a:r>
              <a:rPr sz="4400" spc="-5" dirty="0">
                <a:latin typeface="Garamond"/>
                <a:cs typeface="Garamond"/>
              </a:rPr>
              <a:t>Maps</a:t>
            </a:r>
            <a:endParaRPr sz="4400">
              <a:latin typeface="Garamond"/>
              <a:cs typeface="Garamond"/>
            </a:endParaRPr>
          </a:p>
        </p:txBody>
      </p:sp>
      <p:sp>
        <p:nvSpPr>
          <p:cNvPr id="3" name="object 3"/>
          <p:cNvSpPr/>
          <p:nvPr/>
        </p:nvSpPr>
        <p:spPr>
          <a:xfrm>
            <a:off x="838200" y="1220724"/>
            <a:ext cx="9817607" cy="53187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28675" y="1211199"/>
            <a:ext cx="9836785" cy="5337810"/>
          </a:xfrm>
          <a:custGeom>
            <a:avLst/>
            <a:gdLst/>
            <a:ahLst/>
            <a:cxnLst/>
            <a:rect l="l" t="t" r="r" b="b"/>
            <a:pathLst>
              <a:path w="9836785" h="5337809">
                <a:moveTo>
                  <a:pt x="0" y="0"/>
                </a:moveTo>
                <a:lnTo>
                  <a:pt x="9836658" y="0"/>
                </a:lnTo>
                <a:lnTo>
                  <a:pt x="9836658" y="5337810"/>
                </a:lnTo>
                <a:lnTo>
                  <a:pt x="0" y="5337810"/>
                </a:lnTo>
                <a:lnTo>
                  <a:pt x="0" y="0"/>
                </a:lnTo>
                <a:close/>
              </a:path>
            </a:pathLst>
          </a:custGeom>
          <a:ln w="19050">
            <a:solidFill>
              <a:srgbClr val="00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9633585">
              <a:lnSpc>
                <a:spcPct val="100000"/>
              </a:lnSpc>
            </a:pPr>
            <a:r>
              <a:rPr spc="-10" dirty="0"/>
              <a:t>Potentially may</a:t>
            </a:r>
            <a:r>
              <a:rPr spc="-80" dirty="0"/>
              <a:t> </a:t>
            </a:r>
            <a:r>
              <a:rPr dirty="0"/>
              <a:t>change</a:t>
            </a:r>
          </a:p>
        </p:txBody>
      </p:sp>
      <p:sp>
        <p:nvSpPr>
          <p:cNvPr id="6" name="object 6"/>
          <p:cNvSpPr txBox="1"/>
          <p:nvPr/>
        </p:nvSpPr>
        <p:spPr>
          <a:xfrm>
            <a:off x="11092688" y="6463728"/>
            <a:ext cx="180975" cy="177800"/>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10</a:t>
            </a:r>
            <a:endParaRPr sz="1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5279-FB4C-B53C-1E15-9D2763663F9D}"/>
              </a:ext>
            </a:extLst>
          </p:cNvPr>
          <p:cNvSpPr>
            <a:spLocks noGrp="1"/>
          </p:cNvSpPr>
          <p:nvPr>
            <p:ph type="title"/>
          </p:nvPr>
        </p:nvSpPr>
        <p:spPr>
          <a:xfrm>
            <a:off x="488126" y="3886199"/>
            <a:ext cx="3290887" cy="2452687"/>
          </a:xfrm>
        </p:spPr>
        <p:txBody>
          <a:bodyPr anchor="ctr">
            <a:normAutofit/>
          </a:bodyPr>
          <a:lstStyle/>
          <a:p>
            <a:pPr>
              <a:lnSpc>
                <a:spcPct val="90000"/>
              </a:lnSpc>
            </a:pPr>
            <a:r>
              <a:rPr lang="en-US" sz="2800" dirty="0"/>
              <a:t>POSSIBLE SCHOOL SITES</a:t>
            </a:r>
            <a:br>
              <a:rPr lang="en-US" sz="2800" dirty="0"/>
            </a:br>
            <a:r>
              <a:rPr lang="en-US" sz="2800" dirty="0"/>
              <a:t>(</a:t>
            </a:r>
            <a:r>
              <a:rPr lang="en-US" sz="2800" i="1" dirty="0"/>
              <a:t>PERMISSION AND PARTICIPATION PENDING</a:t>
            </a:r>
            <a:r>
              <a:rPr lang="en-US" sz="2800" dirty="0"/>
              <a:t>):</a:t>
            </a:r>
          </a:p>
        </p:txBody>
      </p:sp>
      <p:pic>
        <p:nvPicPr>
          <p:cNvPr id="5" name="Picture 4">
            <a:extLst>
              <a:ext uri="{FF2B5EF4-FFF2-40B4-BE49-F238E27FC236}">
                <a16:creationId xmlns:a16="http://schemas.microsoft.com/office/drawing/2014/main" id="{528555D8-319E-6BF3-DAF1-2C434ED4157E}"/>
              </a:ext>
            </a:extLst>
          </p:cNvPr>
          <p:cNvPicPr>
            <a:picLocks noChangeAspect="1"/>
          </p:cNvPicPr>
          <p:nvPr/>
        </p:nvPicPr>
        <p:blipFill rotWithShape="1">
          <a:blip r:embed="rId2"/>
          <a:srcRect t="13945" b="17663"/>
          <a:stretch/>
        </p:blipFill>
        <p:spPr>
          <a:xfrm>
            <a:off x="20" y="10"/>
            <a:ext cx="12191980" cy="38861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7D549DE9-D597-87B5-3587-2BB6F54B1B6F}"/>
              </a:ext>
            </a:extLst>
          </p:cNvPr>
          <p:cNvSpPr>
            <a:spLocks noGrp="1"/>
          </p:cNvSpPr>
          <p:nvPr>
            <p:ph type="body" idx="1"/>
          </p:nvPr>
        </p:nvSpPr>
        <p:spPr>
          <a:xfrm>
            <a:off x="4211534" y="3886200"/>
            <a:ext cx="7485413" cy="2452687"/>
          </a:xfrm>
        </p:spPr>
        <p:txBody>
          <a:bodyPr anchor="ctr">
            <a:normAutofit fontScale="92500" lnSpcReduction="10000"/>
          </a:bodyPr>
          <a:lstStyle/>
          <a:p>
            <a:pPr marR="0" lvl="0">
              <a:lnSpc>
                <a:spcPct val="90000"/>
              </a:lnSpc>
              <a:spcBef>
                <a:spcPts val="0"/>
              </a:spcBef>
              <a:spcAft>
                <a:spcPts val="600"/>
              </a:spcAft>
            </a:pPr>
            <a:r>
              <a:rPr lang="en-US" sz="2000" dirty="0">
                <a:latin typeface="Garamond" panose="02020404030301010803" pitchFamily="18" charset="0"/>
                <a:ea typeface="Calibri" panose="020F0502020204030204" pitchFamily="34" charset="0"/>
              </a:rPr>
              <a:t>TOP THREE:</a:t>
            </a:r>
            <a:endParaRPr lang="en-US" sz="2000" dirty="0">
              <a:effectLst/>
              <a:latin typeface="Garamond" panose="02020404030301010803" pitchFamily="18" charset="0"/>
              <a:ea typeface="Calibri" panose="020F0502020204030204" pitchFamily="34" charset="0"/>
            </a:endParaRPr>
          </a:p>
          <a:p>
            <a:pPr marL="342900" marR="0" lvl="0" indent="-342900">
              <a:lnSpc>
                <a:spcPct val="90000"/>
              </a:lnSpc>
              <a:spcBef>
                <a:spcPts val="0"/>
              </a:spcBef>
              <a:spcAft>
                <a:spcPts val="600"/>
              </a:spcAft>
              <a:buFont typeface="Symbol" panose="05050102010706020507" pitchFamily="18" charset="2"/>
              <a:buChar char=""/>
            </a:pPr>
            <a:r>
              <a:rPr lang="en-US" sz="2000" dirty="0">
                <a:effectLst/>
                <a:latin typeface="Garamond" panose="02020404030301010803" pitchFamily="18" charset="0"/>
                <a:ea typeface="Times New Roman" panose="02020603050405020304" pitchFamily="18" charset="0"/>
              </a:rPr>
              <a:t>Hughson Elementary, Hughson, CA </a:t>
            </a:r>
          </a:p>
          <a:p>
            <a:pPr marL="342900" marR="0" lvl="0" indent="-342900">
              <a:lnSpc>
                <a:spcPct val="90000"/>
              </a:lnSpc>
              <a:spcBef>
                <a:spcPts val="0"/>
              </a:spcBef>
              <a:spcAft>
                <a:spcPts val="600"/>
              </a:spcAft>
              <a:buFont typeface="Symbol" panose="05050102010706020507" pitchFamily="18" charset="2"/>
              <a:buChar char=""/>
            </a:pPr>
            <a:r>
              <a:rPr lang="en-US" sz="2000" dirty="0">
                <a:effectLst/>
                <a:latin typeface="Garamond" panose="02020404030301010803" pitchFamily="18" charset="0"/>
                <a:ea typeface="Times New Roman" panose="02020603050405020304" pitchFamily="18" charset="0"/>
              </a:rPr>
              <a:t>Grayson Elementary, Westly, CA</a:t>
            </a:r>
          </a:p>
          <a:p>
            <a:pPr marL="342900" marR="0" lvl="0" indent="-342900">
              <a:lnSpc>
                <a:spcPct val="90000"/>
              </a:lnSpc>
              <a:spcBef>
                <a:spcPts val="0"/>
              </a:spcBef>
              <a:spcAft>
                <a:spcPts val="600"/>
              </a:spcAft>
              <a:buFont typeface="Symbol" panose="05050102010706020507" pitchFamily="18" charset="2"/>
              <a:buChar char=""/>
            </a:pPr>
            <a:r>
              <a:rPr lang="en-US" sz="2000" dirty="0">
                <a:effectLst/>
                <a:latin typeface="Garamond" panose="02020404030301010803" pitchFamily="18" charset="0"/>
                <a:ea typeface="Times New Roman" panose="02020603050405020304" pitchFamily="18" charset="0"/>
              </a:rPr>
              <a:t>Westport Elementary, Modesto, CA</a:t>
            </a:r>
          </a:p>
          <a:p>
            <a:pPr marR="0" lvl="0">
              <a:lnSpc>
                <a:spcPct val="90000"/>
              </a:lnSpc>
              <a:spcBef>
                <a:spcPts val="0"/>
              </a:spcBef>
              <a:spcAft>
                <a:spcPts val="600"/>
              </a:spcAft>
            </a:pPr>
            <a:endParaRPr lang="en-US" sz="2000" dirty="0">
              <a:latin typeface="Garamond" panose="02020404030301010803" pitchFamily="18" charset="0"/>
              <a:ea typeface="Calibri" panose="020F0502020204030204" pitchFamily="34" charset="0"/>
            </a:endParaRPr>
          </a:p>
          <a:p>
            <a:pPr marR="0" lvl="0">
              <a:lnSpc>
                <a:spcPct val="90000"/>
              </a:lnSpc>
              <a:spcBef>
                <a:spcPts val="0"/>
              </a:spcBef>
              <a:spcAft>
                <a:spcPts val="600"/>
              </a:spcAft>
            </a:pPr>
            <a:r>
              <a:rPr lang="en-US" sz="2000" dirty="0">
                <a:latin typeface="Garamond" panose="02020404030301010803" pitchFamily="18" charset="0"/>
                <a:ea typeface="Calibri" panose="020F0502020204030204" pitchFamily="34" charset="0"/>
              </a:rPr>
              <a:t>ALTERNATES:</a:t>
            </a:r>
          </a:p>
          <a:p>
            <a:pPr marL="285750" marR="0" lvl="0" indent="-285750">
              <a:lnSpc>
                <a:spcPct val="90000"/>
              </a:lnSpc>
              <a:spcBef>
                <a:spcPts val="0"/>
              </a:spcBef>
              <a:spcAft>
                <a:spcPts val="600"/>
              </a:spcAft>
              <a:buFont typeface="Arial" panose="020B0604020202020204" pitchFamily="34" charset="0"/>
              <a:buChar char="•"/>
            </a:pPr>
            <a:r>
              <a:rPr lang="en-US" sz="2000" dirty="0">
                <a:effectLst/>
                <a:latin typeface="Garamond" panose="02020404030301010803" pitchFamily="18" charset="0"/>
                <a:ea typeface="Calibri" panose="020F0502020204030204" pitchFamily="34" charset="0"/>
              </a:rPr>
              <a:t>Chatom Elementary, Turlock, CA </a:t>
            </a:r>
          </a:p>
          <a:p>
            <a:pPr marL="285750" marR="0" lvl="0" indent="-285750">
              <a:lnSpc>
                <a:spcPct val="90000"/>
              </a:lnSpc>
              <a:spcBef>
                <a:spcPts val="0"/>
              </a:spcBef>
              <a:spcAft>
                <a:spcPts val="600"/>
              </a:spcAft>
              <a:buFont typeface="Arial" panose="020B0604020202020204" pitchFamily="34" charset="0"/>
              <a:buChar char="•"/>
            </a:pPr>
            <a:r>
              <a:rPr lang="en-US" sz="2000" dirty="0">
                <a:effectLst/>
                <a:latin typeface="Garamond" panose="02020404030301010803" pitchFamily="18" charset="0"/>
                <a:ea typeface="Calibri" panose="020F0502020204030204" pitchFamily="34" charset="0"/>
              </a:rPr>
              <a:t>Mountain View Middle, Crows Landing, CA</a:t>
            </a:r>
          </a:p>
        </p:txBody>
      </p:sp>
    </p:spTree>
    <p:extLst>
      <p:ext uri="{BB962C8B-B14F-4D97-AF65-F5344CB8AC3E}">
        <p14:creationId xmlns:p14="http://schemas.microsoft.com/office/powerpoint/2010/main" val="421266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7196" y="1219212"/>
            <a:ext cx="9817595" cy="525626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77671" y="1209675"/>
            <a:ext cx="9836785" cy="5275580"/>
          </a:xfrm>
          <a:custGeom>
            <a:avLst/>
            <a:gdLst/>
            <a:ahLst/>
            <a:cxnLst/>
            <a:rect l="l" t="t" r="r" b="b"/>
            <a:pathLst>
              <a:path w="9836785" h="5275580">
                <a:moveTo>
                  <a:pt x="0" y="0"/>
                </a:moveTo>
                <a:lnTo>
                  <a:pt x="9836658" y="0"/>
                </a:lnTo>
                <a:lnTo>
                  <a:pt x="9836658" y="5275326"/>
                </a:lnTo>
                <a:lnTo>
                  <a:pt x="0" y="5275326"/>
                </a:lnTo>
                <a:lnTo>
                  <a:pt x="0" y="0"/>
                </a:lnTo>
                <a:close/>
              </a:path>
            </a:pathLst>
          </a:custGeom>
          <a:ln w="19050">
            <a:solidFill>
              <a:srgbClr val="000000"/>
            </a:solidFill>
          </a:ln>
        </p:spPr>
        <p:txBody>
          <a:bodyPr wrap="square" lIns="0" tIns="0" rIns="0" bIns="0" rtlCol="0"/>
          <a:lstStyle/>
          <a:p>
            <a:endParaRPr/>
          </a:p>
        </p:txBody>
      </p:sp>
      <p:sp>
        <p:nvSpPr>
          <p:cNvPr id="4" name="object 4"/>
          <p:cNvSpPr txBox="1"/>
          <p:nvPr/>
        </p:nvSpPr>
        <p:spPr>
          <a:xfrm>
            <a:off x="568147" y="400180"/>
            <a:ext cx="2915285" cy="718820"/>
          </a:xfrm>
          <a:prstGeom prst="rect">
            <a:avLst/>
          </a:prstGeom>
        </p:spPr>
        <p:txBody>
          <a:bodyPr vert="horz" wrap="square" lIns="0" tIns="0" rIns="0" bIns="0" rtlCol="0">
            <a:spAutoFit/>
          </a:bodyPr>
          <a:lstStyle/>
          <a:p>
            <a:pPr marL="12700">
              <a:lnSpc>
                <a:spcPct val="100000"/>
              </a:lnSpc>
            </a:pPr>
            <a:r>
              <a:rPr sz="4400" dirty="0">
                <a:latin typeface="Garamond"/>
                <a:cs typeface="Garamond"/>
              </a:rPr>
              <a:t>Site</a:t>
            </a:r>
            <a:r>
              <a:rPr sz="4400" spc="-80" dirty="0">
                <a:latin typeface="Garamond"/>
                <a:cs typeface="Garamond"/>
              </a:rPr>
              <a:t> </a:t>
            </a:r>
            <a:r>
              <a:rPr sz="4400" dirty="0">
                <a:latin typeface="Garamond"/>
                <a:cs typeface="Garamond"/>
              </a:rPr>
              <a:t>Selection</a:t>
            </a:r>
            <a:endParaRPr sz="4400">
              <a:latin typeface="Garamond"/>
              <a:cs typeface="Garamond"/>
            </a:endParaRPr>
          </a:p>
        </p:txBody>
      </p:sp>
      <p:sp>
        <p:nvSpPr>
          <p:cNvPr id="5" name="object 5"/>
          <p:cNvSpPr/>
          <p:nvPr/>
        </p:nvSpPr>
        <p:spPr>
          <a:xfrm>
            <a:off x="1651254" y="3224022"/>
            <a:ext cx="728980" cy="612775"/>
          </a:xfrm>
          <a:custGeom>
            <a:avLst/>
            <a:gdLst/>
            <a:ahLst/>
            <a:cxnLst/>
            <a:rect l="l" t="t" r="r" b="b"/>
            <a:pathLst>
              <a:path w="728980" h="612775">
                <a:moveTo>
                  <a:pt x="0" y="306324"/>
                </a:moveTo>
                <a:lnTo>
                  <a:pt x="3949" y="261057"/>
                </a:lnTo>
                <a:lnTo>
                  <a:pt x="15420" y="217854"/>
                </a:lnTo>
                <a:lnTo>
                  <a:pt x="33852" y="177186"/>
                </a:lnTo>
                <a:lnTo>
                  <a:pt x="58679" y="139527"/>
                </a:lnTo>
                <a:lnTo>
                  <a:pt x="89338" y="105353"/>
                </a:lnTo>
                <a:lnTo>
                  <a:pt x="125267" y="75136"/>
                </a:lnTo>
                <a:lnTo>
                  <a:pt x="165903" y="49351"/>
                </a:lnTo>
                <a:lnTo>
                  <a:pt x="210680" y="28470"/>
                </a:lnTo>
                <a:lnTo>
                  <a:pt x="259037" y="12969"/>
                </a:lnTo>
                <a:lnTo>
                  <a:pt x="310410" y="3321"/>
                </a:lnTo>
                <a:lnTo>
                  <a:pt x="364236" y="0"/>
                </a:lnTo>
                <a:lnTo>
                  <a:pt x="418061" y="3321"/>
                </a:lnTo>
                <a:lnTo>
                  <a:pt x="469434" y="12969"/>
                </a:lnTo>
                <a:lnTo>
                  <a:pt x="517791" y="28470"/>
                </a:lnTo>
                <a:lnTo>
                  <a:pt x="562568" y="49351"/>
                </a:lnTo>
                <a:lnTo>
                  <a:pt x="603204" y="75136"/>
                </a:lnTo>
                <a:lnTo>
                  <a:pt x="639133" y="105353"/>
                </a:lnTo>
                <a:lnTo>
                  <a:pt x="669792" y="139527"/>
                </a:lnTo>
                <a:lnTo>
                  <a:pt x="694619" y="177186"/>
                </a:lnTo>
                <a:lnTo>
                  <a:pt x="713051" y="217854"/>
                </a:lnTo>
                <a:lnTo>
                  <a:pt x="724522" y="261057"/>
                </a:lnTo>
                <a:lnTo>
                  <a:pt x="728472" y="306324"/>
                </a:lnTo>
                <a:lnTo>
                  <a:pt x="724522" y="351590"/>
                </a:lnTo>
                <a:lnTo>
                  <a:pt x="713051" y="394793"/>
                </a:lnTo>
                <a:lnTo>
                  <a:pt x="694619" y="435461"/>
                </a:lnTo>
                <a:lnTo>
                  <a:pt x="669792" y="473120"/>
                </a:lnTo>
                <a:lnTo>
                  <a:pt x="639133" y="507294"/>
                </a:lnTo>
                <a:lnTo>
                  <a:pt x="603204" y="537511"/>
                </a:lnTo>
                <a:lnTo>
                  <a:pt x="562568" y="563296"/>
                </a:lnTo>
                <a:lnTo>
                  <a:pt x="517791" y="584177"/>
                </a:lnTo>
                <a:lnTo>
                  <a:pt x="469434" y="599678"/>
                </a:lnTo>
                <a:lnTo>
                  <a:pt x="418061" y="609326"/>
                </a:lnTo>
                <a:lnTo>
                  <a:pt x="364236" y="612648"/>
                </a:lnTo>
                <a:lnTo>
                  <a:pt x="310410" y="609326"/>
                </a:lnTo>
                <a:lnTo>
                  <a:pt x="259037" y="599678"/>
                </a:lnTo>
                <a:lnTo>
                  <a:pt x="210680" y="584177"/>
                </a:lnTo>
                <a:lnTo>
                  <a:pt x="165903" y="563296"/>
                </a:lnTo>
                <a:lnTo>
                  <a:pt x="125267" y="537511"/>
                </a:lnTo>
                <a:lnTo>
                  <a:pt x="89338" y="507294"/>
                </a:lnTo>
                <a:lnTo>
                  <a:pt x="58679" y="473120"/>
                </a:lnTo>
                <a:lnTo>
                  <a:pt x="33852" y="435461"/>
                </a:lnTo>
                <a:lnTo>
                  <a:pt x="15420" y="394793"/>
                </a:lnTo>
                <a:lnTo>
                  <a:pt x="3949" y="351590"/>
                </a:lnTo>
                <a:lnTo>
                  <a:pt x="0" y="306324"/>
                </a:lnTo>
                <a:close/>
              </a:path>
            </a:pathLst>
          </a:custGeom>
          <a:ln w="38100">
            <a:solidFill>
              <a:srgbClr val="6F2F9F"/>
            </a:solidFill>
          </a:ln>
        </p:spPr>
        <p:txBody>
          <a:bodyPr wrap="square" lIns="0" tIns="0" rIns="0" bIns="0" rtlCol="0"/>
          <a:lstStyle/>
          <a:p>
            <a:endParaRPr/>
          </a:p>
        </p:txBody>
      </p:sp>
      <p:sp>
        <p:nvSpPr>
          <p:cNvPr id="6" name="object 6"/>
          <p:cNvSpPr/>
          <p:nvPr/>
        </p:nvSpPr>
        <p:spPr>
          <a:xfrm>
            <a:off x="4202429" y="3967734"/>
            <a:ext cx="728980" cy="612775"/>
          </a:xfrm>
          <a:custGeom>
            <a:avLst/>
            <a:gdLst/>
            <a:ahLst/>
            <a:cxnLst/>
            <a:rect l="l" t="t" r="r" b="b"/>
            <a:pathLst>
              <a:path w="728979" h="612775">
                <a:moveTo>
                  <a:pt x="0" y="306324"/>
                </a:moveTo>
                <a:lnTo>
                  <a:pt x="3949" y="261057"/>
                </a:lnTo>
                <a:lnTo>
                  <a:pt x="15420" y="217854"/>
                </a:lnTo>
                <a:lnTo>
                  <a:pt x="33852" y="177186"/>
                </a:lnTo>
                <a:lnTo>
                  <a:pt x="58679" y="139527"/>
                </a:lnTo>
                <a:lnTo>
                  <a:pt x="89338" y="105353"/>
                </a:lnTo>
                <a:lnTo>
                  <a:pt x="125267" y="75136"/>
                </a:lnTo>
                <a:lnTo>
                  <a:pt x="165903" y="49351"/>
                </a:lnTo>
                <a:lnTo>
                  <a:pt x="210680" y="28470"/>
                </a:lnTo>
                <a:lnTo>
                  <a:pt x="259037" y="12969"/>
                </a:lnTo>
                <a:lnTo>
                  <a:pt x="310410" y="3321"/>
                </a:lnTo>
                <a:lnTo>
                  <a:pt x="364236" y="0"/>
                </a:lnTo>
                <a:lnTo>
                  <a:pt x="418061" y="3321"/>
                </a:lnTo>
                <a:lnTo>
                  <a:pt x="469434" y="12969"/>
                </a:lnTo>
                <a:lnTo>
                  <a:pt x="517791" y="28470"/>
                </a:lnTo>
                <a:lnTo>
                  <a:pt x="562568" y="49351"/>
                </a:lnTo>
                <a:lnTo>
                  <a:pt x="603204" y="75136"/>
                </a:lnTo>
                <a:lnTo>
                  <a:pt x="639133" y="105353"/>
                </a:lnTo>
                <a:lnTo>
                  <a:pt x="669792" y="139527"/>
                </a:lnTo>
                <a:lnTo>
                  <a:pt x="694619" y="177186"/>
                </a:lnTo>
                <a:lnTo>
                  <a:pt x="713051" y="217854"/>
                </a:lnTo>
                <a:lnTo>
                  <a:pt x="724522" y="261057"/>
                </a:lnTo>
                <a:lnTo>
                  <a:pt x="728472" y="306324"/>
                </a:lnTo>
                <a:lnTo>
                  <a:pt x="724522" y="351590"/>
                </a:lnTo>
                <a:lnTo>
                  <a:pt x="713051" y="394793"/>
                </a:lnTo>
                <a:lnTo>
                  <a:pt x="694619" y="435461"/>
                </a:lnTo>
                <a:lnTo>
                  <a:pt x="669792" y="473120"/>
                </a:lnTo>
                <a:lnTo>
                  <a:pt x="639133" y="507294"/>
                </a:lnTo>
                <a:lnTo>
                  <a:pt x="603204" y="537511"/>
                </a:lnTo>
                <a:lnTo>
                  <a:pt x="562568" y="563296"/>
                </a:lnTo>
                <a:lnTo>
                  <a:pt x="517791" y="584177"/>
                </a:lnTo>
                <a:lnTo>
                  <a:pt x="469434" y="599678"/>
                </a:lnTo>
                <a:lnTo>
                  <a:pt x="418061" y="609326"/>
                </a:lnTo>
                <a:lnTo>
                  <a:pt x="364236" y="612648"/>
                </a:lnTo>
                <a:lnTo>
                  <a:pt x="310410" y="609326"/>
                </a:lnTo>
                <a:lnTo>
                  <a:pt x="259037" y="599678"/>
                </a:lnTo>
                <a:lnTo>
                  <a:pt x="210680" y="584177"/>
                </a:lnTo>
                <a:lnTo>
                  <a:pt x="165903" y="563296"/>
                </a:lnTo>
                <a:lnTo>
                  <a:pt x="125267" y="537511"/>
                </a:lnTo>
                <a:lnTo>
                  <a:pt x="89338" y="507294"/>
                </a:lnTo>
                <a:lnTo>
                  <a:pt x="58679" y="473120"/>
                </a:lnTo>
                <a:lnTo>
                  <a:pt x="33852" y="435461"/>
                </a:lnTo>
                <a:lnTo>
                  <a:pt x="15420" y="394793"/>
                </a:lnTo>
                <a:lnTo>
                  <a:pt x="3949" y="351590"/>
                </a:lnTo>
                <a:lnTo>
                  <a:pt x="0" y="306324"/>
                </a:lnTo>
                <a:close/>
              </a:path>
            </a:pathLst>
          </a:custGeom>
          <a:ln w="38100">
            <a:solidFill>
              <a:srgbClr val="6F2F9F"/>
            </a:solidFill>
          </a:ln>
        </p:spPr>
        <p:txBody>
          <a:bodyPr wrap="square" lIns="0" tIns="0" rIns="0" bIns="0" rtlCol="0"/>
          <a:lstStyle/>
          <a:p>
            <a:endParaRPr/>
          </a:p>
        </p:txBody>
      </p:sp>
      <p:sp>
        <p:nvSpPr>
          <p:cNvPr id="7" name="object 7"/>
          <p:cNvSpPr/>
          <p:nvPr/>
        </p:nvSpPr>
        <p:spPr>
          <a:xfrm>
            <a:off x="4877561" y="4115561"/>
            <a:ext cx="728980" cy="612775"/>
          </a:xfrm>
          <a:custGeom>
            <a:avLst/>
            <a:gdLst/>
            <a:ahLst/>
            <a:cxnLst/>
            <a:rect l="l" t="t" r="r" b="b"/>
            <a:pathLst>
              <a:path w="728979" h="612775">
                <a:moveTo>
                  <a:pt x="0" y="306324"/>
                </a:moveTo>
                <a:lnTo>
                  <a:pt x="3949" y="261057"/>
                </a:lnTo>
                <a:lnTo>
                  <a:pt x="15420" y="217854"/>
                </a:lnTo>
                <a:lnTo>
                  <a:pt x="33852" y="177186"/>
                </a:lnTo>
                <a:lnTo>
                  <a:pt x="58679" y="139527"/>
                </a:lnTo>
                <a:lnTo>
                  <a:pt x="89338" y="105353"/>
                </a:lnTo>
                <a:lnTo>
                  <a:pt x="125267" y="75136"/>
                </a:lnTo>
                <a:lnTo>
                  <a:pt x="165903" y="49351"/>
                </a:lnTo>
                <a:lnTo>
                  <a:pt x="210680" y="28470"/>
                </a:lnTo>
                <a:lnTo>
                  <a:pt x="259037" y="12969"/>
                </a:lnTo>
                <a:lnTo>
                  <a:pt x="310410" y="3321"/>
                </a:lnTo>
                <a:lnTo>
                  <a:pt x="364236" y="0"/>
                </a:lnTo>
                <a:lnTo>
                  <a:pt x="418061" y="3321"/>
                </a:lnTo>
                <a:lnTo>
                  <a:pt x="469434" y="12969"/>
                </a:lnTo>
                <a:lnTo>
                  <a:pt x="517791" y="28470"/>
                </a:lnTo>
                <a:lnTo>
                  <a:pt x="562568" y="49351"/>
                </a:lnTo>
                <a:lnTo>
                  <a:pt x="603204" y="75136"/>
                </a:lnTo>
                <a:lnTo>
                  <a:pt x="639133" y="105353"/>
                </a:lnTo>
                <a:lnTo>
                  <a:pt x="669792" y="139527"/>
                </a:lnTo>
                <a:lnTo>
                  <a:pt x="694619" y="177186"/>
                </a:lnTo>
                <a:lnTo>
                  <a:pt x="713051" y="217854"/>
                </a:lnTo>
                <a:lnTo>
                  <a:pt x="724522" y="261057"/>
                </a:lnTo>
                <a:lnTo>
                  <a:pt x="728472" y="306324"/>
                </a:lnTo>
                <a:lnTo>
                  <a:pt x="724522" y="351590"/>
                </a:lnTo>
                <a:lnTo>
                  <a:pt x="713051" y="394793"/>
                </a:lnTo>
                <a:lnTo>
                  <a:pt x="694619" y="435461"/>
                </a:lnTo>
                <a:lnTo>
                  <a:pt x="669792" y="473120"/>
                </a:lnTo>
                <a:lnTo>
                  <a:pt x="639133" y="507294"/>
                </a:lnTo>
                <a:lnTo>
                  <a:pt x="603204" y="537511"/>
                </a:lnTo>
                <a:lnTo>
                  <a:pt x="562568" y="563296"/>
                </a:lnTo>
                <a:lnTo>
                  <a:pt x="517791" y="584177"/>
                </a:lnTo>
                <a:lnTo>
                  <a:pt x="469434" y="599678"/>
                </a:lnTo>
                <a:lnTo>
                  <a:pt x="418061" y="609326"/>
                </a:lnTo>
                <a:lnTo>
                  <a:pt x="364236" y="612648"/>
                </a:lnTo>
                <a:lnTo>
                  <a:pt x="310410" y="609326"/>
                </a:lnTo>
                <a:lnTo>
                  <a:pt x="259037" y="599678"/>
                </a:lnTo>
                <a:lnTo>
                  <a:pt x="210680" y="584177"/>
                </a:lnTo>
                <a:lnTo>
                  <a:pt x="165903" y="563296"/>
                </a:lnTo>
                <a:lnTo>
                  <a:pt x="125267" y="537511"/>
                </a:lnTo>
                <a:lnTo>
                  <a:pt x="89338" y="507294"/>
                </a:lnTo>
                <a:lnTo>
                  <a:pt x="58679" y="473120"/>
                </a:lnTo>
                <a:lnTo>
                  <a:pt x="33852" y="435461"/>
                </a:lnTo>
                <a:lnTo>
                  <a:pt x="15420" y="394793"/>
                </a:lnTo>
                <a:lnTo>
                  <a:pt x="3949" y="351590"/>
                </a:lnTo>
                <a:lnTo>
                  <a:pt x="0" y="306324"/>
                </a:lnTo>
                <a:close/>
              </a:path>
            </a:pathLst>
          </a:custGeom>
          <a:ln w="38100">
            <a:solidFill>
              <a:srgbClr val="6F2F9F"/>
            </a:solidFill>
          </a:ln>
        </p:spPr>
        <p:txBody>
          <a:bodyPr wrap="square" lIns="0" tIns="0" rIns="0" bIns="0" rtlCol="0"/>
          <a:lstStyle/>
          <a:p>
            <a:endParaRPr/>
          </a:p>
        </p:txBody>
      </p:sp>
      <p:sp>
        <p:nvSpPr>
          <p:cNvPr id="8" name="object 8"/>
          <p:cNvSpPr/>
          <p:nvPr/>
        </p:nvSpPr>
        <p:spPr>
          <a:xfrm>
            <a:off x="3838194" y="3175254"/>
            <a:ext cx="728980" cy="612775"/>
          </a:xfrm>
          <a:custGeom>
            <a:avLst/>
            <a:gdLst/>
            <a:ahLst/>
            <a:cxnLst/>
            <a:rect l="l" t="t" r="r" b="b"/>
            <a:pathLst>
              <a:path w="728979" h="612775">
                <a:moveTo>
                  <a:pt x="0" y="306324"/>
                </a:moveTo>
                <a:lnTo>
                  <a:pt x="3949" y="261057"/>
                </a:lnTo>
                <a:lnTo>
                  <a:pt x="15420" y="217854"/>
                </a:lnTo>
                <a:lnTo>
                  <a:pt x="33852" y="177186"/>
                </a:lnTo>
                <a:lnTo>
                  <a:pt x="58679" y="139527"/>
                </a:lnTo>
                <a:lnTo>
                  <a:pt x="89338" y="105353"/>
                </a:lnTo>
                <a:lnTo>
                  <a:pt x="125267" y="75136"/>
                </a:lnTo>
                <a:lnTo>
                  <a:pt x="165903" y="49351"/>
                </a:lnTo>
                <a:lnTo>
                  <a:pt x="210680" y="28470"/>
                </a:lnTo>
                <a:lnTo>
                  <a:pt x="259037" y="12969"/>
                </a:lnTo>
                <a:lnTo>
                  <a:pt x="310410" y="3321"/>
                </a:lnTo>
                <a:lnTo>
                  <a:pt x="364236" y="0"/>
                </a:lnTo>
                <a:lnTo>
                  <a:pt x="418061" y="3321"/>
                </a:lnTo>
                <a:lnTo>
                  <a:pt x="469434" y="12969"/>
                </a:lnTo>
                <a:lnTo>
                  <a:pt x="517791" y="28470"/>
                </a:lnTo>
                <a:lnTo>
                  <a:pt x="562568" y="49351"/>
                </a:lnTo>
                <a:lnTo>
                  <a:pt x="603204" y="75136"/>
                </a:lnTo>
                <a:lnTo>
                  <a:pt x="639133" y="105353"/>
                </a:lnTo>
                <a:lnTo>
                  <a:pt x="669792" y="139527"/>
                </a:lnTo>
                <a:lnTo>
                  <a:pt x="694619" y="177186"/>
                </a:lnTo>
                <a:lnTo>
                  <a:pt x="713051" y="217854"/>
                </a:lnTo>
                <a:lnTo>
                  <a:pt x="724522" y="261057"/>
                </a:lnTo>
                <a:lnTo>
                  <a:pt x="728472" y="306324"/>
                </a:lnTo>
                <a:lnTo>
                  <a:pt x="724522" y="351590"/>
                </a:lnTo>
                <a:lnTo>
                  <a:pt x="713051" y="394793"/>
                </a:lnTo>
                <a:lnTo>
                  <a:pt x="694619" y="435461"/>
                </a:lnTo>
                <a:lnTo>
                  <a:pt x="669792" y="473120"/>
                </a:lnTo>
                <a:lnTo>
                  <a:pt x="639133" y="507294"/>
                </a:lnTo>
                <a:lnTo>
                  <a:pt x="603204" y="537511"/>
                </a:lnTo>
                <a:lnTo>
                  <a:pt x="562568" y="563296"/>
                </a:lnTo>
                <a:lnTo>
                  <a:pt x="517791" y="584177"/>
                </a:lnTo>
                <a:lnTo>
                  <a:pt x="469434" y="599678"/>
                </a:lnTo>
                <a:lnTo>
                  <a:pt x="418061" y="609326"/>
                </a:lnTo>
                <a:lnTo>
                  <a:pt x="364236" y="612648"/>
                </a:lnTo>
                <a:lnTo>
                  <a:pt x="310410" y="609326"/>
                </a:lnTo>
                <a:lnTo>
                  <a:pt x="259037" y="599678"/>
                </a:lnTo>
                <a:lnTo>
                  <a:pt x="210680" y="584177"/>
                </a:lnTo>
                <a:lnTo>
                  <a:pt x="165903" y="563296"/>
                </a:lnTo>
                <a:lnTo>
                  <a:pt x="125267" y="537511"/>
                </a:lnTo>
                <a:lnTo>
                  <a:pt x="89338" y="507294"/>
                </a:lnTo>
                <a:lnTo>
                  <a:pt x="58679" y="473120"/>
                </a:lnTo>
                <a:lnTo>
                  <a:pt x="33852" y="435461"/>
                </a:lnTo>
                <a:lnTo>
                  <a:pt x="15420" y="394793"/>
                </a:lnTo>
                <a:lnTo>
                  <a:pt x="3949" y="351590"/>
                </a:lnTo>
                <a:lnTo>
                  <a:pt x="0" y="306324"/>
                </a:lnTo>
                <a:close/>
              </a:path>
            </a:pathLst>
          </a:custGeom>
          <a:ln w="38100">
            <a:solidFill>
              <a:srgbClr val="6F2F9F"/>
            </a:solidFill>
          </a:ln>
        </p:spPr>
        <p:txBody>
          <a:bodyPr wrap="square" lIns="0" tIns="0" rIns="0" bIns="0" rtlCol="0"/>
          <a:lstStyle/>
          <a:p>
            <a:endParaRPr/>
          </a:p>
        </p:txBody>
      </p:sp>
      <p:sp>
        <p:nvSpPr>
          <p:cNvPr id="9" name="object 9"/>
          <p:cNvSpPr/>
          <p:nvPr/>
        </p:nvSpPr>
        <p:spPr>
          <a:xfrm>
            <a:off x="5732526" y="2611373"/>
            <a:ext cx="728980" cy="612775"/>
          </a:xfrm>
          <a:custGeom>
            <a:avLst/>
            <a:gdLst/>
            <a:ahLst/>
            <a:cxnLst/>
            <a:rect l="l" t="t" r="r" b="b"/>
            <a:pathLst>
              <a:path w="728979" h="612775">
                <a:moveTo>
                  <a:pt x="0" y="306324"/>
                </a:moveTo>
                <a:lnTo>
                  <a:pt x="3949" y="261057"/>
                </a:lnTo>
                <a:lnTo>
                  <a:pt x="15420" y="217854"/>
                </a:lnTo>
                <a:lnTo>
                  <a:pt x="33852" y="177186"/>
                </a:lnTo>
                <a:lnTo>
                  <a:pt x="58679" y="139527"/>
                </a:lnTo>
                <a:lnTo>
                  <a:pt x="89338" y="105353"/>
                </a:lnTo>
                <a:lnTo>
                  <a:pt x="125267" y="75136"/>
                </a:lnTo>
                <a:lnTo>
                  <a:pt x="165903" y="49351"/>
                </a:lnTo>
                <a:lnTo>
                  <a:pt x="210680" y="28470"/>
                </a:lnTo>
                <a:lnTo>
                  <a:pt x="259037" y="12969"/>
                </a:lnTo>
                <a:lnTo>
                  <a:pt x="310410" y="3321"/>
                </a:lnTo>
                <a:lnTo>
                  <a:pt x="364236" y="0"/>
                </a:lnTo>
                <a:lnTo>
                  <a:pt x="418061" y="3321"/>
                </a:lnTo>
                <a:lnTo>
                  <a:pt x="469434" y="12969"/>
                </a:lnTo>
                <a:lnTo>
                  <a:pt x="517791" y="28470"/>
                </a:lnTo>
                <a:lnTo>
                  <a:pt x="562568" y="49351"/>
                </a:lnTo>
                <a:lnTo>
                  <a:pt x="603204" y="75136"/>
                </a:lnTo>
                <a:lnTo>
                  <a:pt x="639133" y="105353"/>
                </a:lnTo>
                <a:lnTo>
                  <a:pt x="669792" y="139527"/>
                </a:lnTo>
                <a:lnTo>
                  <a:pt x="694619" y="177186"/>
                </a:lnTo>
                <a:lnTo>
                  <a:pt x="713051" y="217854"/>
                </a:lnTo>
                <a:lnTo>
                  <a:pt x="724522" y="261057"/>
                </a:lnTo>
                <a:lnTo>
                  <a:pt x="728472" y="306324"/>
                </a:lnTo>
                <a:lnTo>
                  <a:pt x="724522" y="351590"/>
                </a:lnTo>
                <a:lnTo>
                  <a:pt x="713051" y="394793"/>
                </a:lnTo>
                <a:lnTo>
                  <a:pt x="694619" y="435461"/>
                </a:lnTo>
                <a:lnTo>
                  <a:pt x="669792" y="473120"/>
                </a:lnTo>
                <a:lnTo>
                  <a:pt x="639133" y="507294"/>
                </a:lnTo>
                <a:lnTo>
                  <a:pt x="603204" y="537511"/>
                </a:lnTo>
                <a:lnTo>
                  <a:pt x="562568" y="563296"/>
                </a:lnTo>
                <a:lnTo>
                  <a:pt x="517791" y="584177"/>
                </a:lnTo>
                <a:lnTo>
                  <a:pt x="469434" y="599678"/>
                </a:lnTo>
                <a:lnTo>
                  <a:pt x="418061" y="609326"/>
                </a:lnTo>
                <a:lnTo>
                  <a:pt x="364236" y="612648"/>
                </a:lnTo>
                <a:lnTo>
                  <a:pt x="310410" y="609326"/>
                </a:lnTo>
                <a:lnTo>
                  <a:pt x="259037" y="599678"/>
                </a:lnTo>
                <a:lnTo>
                  <a:pt x="210680" y="584177"/>
                </a:lnTo>
                <a:lnTo>
                  <a:pt x="165903" y="563296"/>
                </a:lnTo>
                <a:lnTo>
                  <a:pt x="125267" y="537511"/>
                </a:lnTo>
                <a:lnTo>
                  <a:pt x="89338" y="507294"/>
                </a:lnTo>
                <a:lnTo>
                  <a:pt x="58679" y="473120"/>
                </a:lnTo>
                <a:lnTo>
                  <a:pt x="33852" y="435461"/>
                </a:lnTo>
                <a:lnTo>
                  <a:pt x="15420" y="394793"/>
                </a:lnTo>
                <a:lnTo>
                  <a:pt x="3949" y="351590"/>
                </a:lnTo>
                <a:lnTo>
                  <a:pt x="0" y="306324"/>
                </a:lnTo>
                <a:close/>
              </a:path>
            </a:pathLst>
          </a:custGeom>
          <a:ln w="38100">
            <a:solidFill>
              <a:srgbClr val="6F2F9F"/>
            </a:solidFill>
          </a:ln>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0" rIns="0" bIns="0" rtlCol="0">
            <a:spAutoFit/>
          </a:bodyPr>
          <a:lstStyle/>
          <a:p>
            <a:pPr marL="9633585">
              <a:lnSpc>
                <a:spcPct val="100000"/>
              </a:lnSpc>
            </a:pPr>
            <a:r>
              <a:rPr spc="-10" dirty="0"/>
              <a:t>Potentially may</a:t>
            </a:r>
            <a:r>
              <a:rPr spc="-80" dirty="0"/>
              <a:t> </a:t>
            </a:r>
            <a:r>
              <a:rPr dirty="0"/>
              <a:t>change</a:t>
            </a:r>
          </a:p>
        </p:txBody>
      </p:sp>
      <p:sp>
        <p:nvSpPr>
          <p:cNvPr id="11" name="object 11"/>
          <p:cNvSpPr txBox="1"/>
          <p:nvPr/>
        </p:nvSpPr>
        <p:spPr>
          <a:xfrm>
            <a:off x="11079988" y="6463728"/>
            <a:ext cx="206375" cy="177800"/>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14</a:t>
            </a:fld>
            <a:endParaRPr sz="12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614A-159F-8CA0-B34E-37119A19BD6D}"/>
              </a:ext>
            </a:extLst>
          </p:cNvPr>
          <p:cNvSpPr>
            <a:spLocks noGrp="1"/>
          </p:cNvSpPr>
          <p:nvPr>
            <p:ph type="title"/>
          </p:nvPr>
        </p:nvSpPr>
        <p:spPr>
          <a:xfrm>
            <a:off x="205039" y="304800"/>
            <a:ext cx="11667984" cy="369332"/>
          </a:xfrm>
        </p:spPr>
        <p:txBody>
          <a:bodyPr/>
          <a:lstStyle/>
          <a:p>
            <a:r>
              <a:rPr lang="en-US" sz="2400" dirty="0"/>
              <a:t>Other Information:</a:t>
            </a:r>
          </a:p>
        </p:txBody>
      </p:sp>
      <p:sp>
        <p:nvSpPr>
          <p:cNvPr id="3" name="Text Placeholder 2">
            <a:extLst>
              <a:ext uri="{FF2B5EF4-FFF2-40B4-BE49-F238E27FC236}">
                <a16:creationId xmlns:a16="http://schemas.microsoft.com/office/drawing/2014/main" id="{803E9F1C-8DEC-A9E6-6853-932326E39A9F}"/>
              </a:ext>
            </a:extLst>
          </p:cNvPr>
          <p:cNvSpPr>
            <a:spLocks noGrp="1"/>
          </p:cNvSpPr>
          <p:nvPr>
            <p:ph type="body" idx="1"/>
          </p:nvPr>
        </p:nvSpPr>
        <p:spPr>
          <a:xfrm>
            <a:off x="381000" y="914400"/>
            <a:ext cx="11316063" cy="5755422"/>
          </a:xfrm>
        </p:spPr>
        <p:txBody>
          <a:bodyPr/>
          <a:lstStyle/>
          <a:p>
            <a:pPr marL="285750" marR="0" indent="-285750">
              <a:spcBef>
                <a:spcPts val="0"/>
              </a:spcBef>
              <a:spcAft>
                <a:spcPts val="1200"/>
              </a:spcAft>
              <a:buFont typeface="Arial" panose="020B0604020202020204" pitchFamily="34" charset="0"/>
              <a:buChar char="•"/>
            </a:pPr>
            <a:r>
              <a:rPr lang="en-US" sz="1900" dirty="0">
                <a:latin typeface="Aptos" panose="020B0004020202020204" pitchFamily="34" charset="0"/>
                <a:ea typeface="Calibri" panose="020F0502020204030204" pitchFamily="34" charset="0"/>
              </a:rPr>
              <a:t>DPR’s Air Program </a:t>
            </a:r>
            <a:r>
              <a:rPr lang="en-US" sz="1900" dirty="0">
                <a:effectLst/>
                <a:latin typeface="Aptos" panose="020B0004020202020204" pitchFamily="34" charset="0"/>
                <a:ea typeface="Calibri" panose="020F0502020204030204" pitchFamily="34" charset="0"/>
              </a:rPr>
              <a:t>team conducting the study specializes in testing the air to ensure that pesticides do not pose adverse risks to human health and the environment. </a:t>
            </a:r>
          </a:p>
          <a:p>
            <a:pPr marL="285750" marR="0" indent="-285750">
              <a:spcBef>
                <a:spcPts val="0"/>
              </a:spcBef>
              <a:spcAft>
                <a:spcPts val="1200"/>
              </a:spcAft>
              <a:buFont typeface="Arial" panose="020B0604020202020204" pitchFamily="34" charset="0"/>
              <a:buChar char="•"/>
            </a:pPr>
            <a:r>
              <a:rPr lang="en-US" sz="1900" dirty="0">
                <a:latin typeface="Aptos" panose="020B0004020202020204" pitchFamily="34" charset="0"/>
                <a:ea typeface="Calibri" panose="020F0502020204030204" pitchFamily="34" charset="0"/>
              </a:rPr>
              <a:t>T</a:t>
            </a:r>
            <a:r>
              <a:rPr lang="en-US" sz="1900" dirty="0">
                <a:effectLst/>
                <a:latin typeface="Aptos" panose="020B0004020202020204" pitchFamily="34" charset="0"/>
                <a:ea typeface="Calibri" panose="020F0502020204030204" pitchFamily="34" charset="0"/>
              </a:rPr>
              <a:t>he upcoming study is planned to run from February through May 2024.</a:t>
            </a:r>
            <a:endParaRPr lang="en-US" sz="1900" dirty="0">
              <a:latin typeface="Aptos" panose="020B0004020202020204" pitchFamily="34" charset="0"/>
              <a:ea typeface="Calibri" panose="020F0502020204030204" pitchFamily="34" charset="0"/>
            </a:endParaRPr>
          </a:p>
          <a:p>
            <a:pPr marL="285750" marR="0" indent="-285750">
              <a:spcBef>
                <a:spcPts val="0"/>
              </a:spcBef>
              <a:spcAft>
                <a:spcPts val="1200"/>
              </a:spcAft>
              <a:buFont typeface="Arial" panose="020B0604020202020204" pitchFamily="34" charset="0"/>
              <a:buChar char="•"/>
            </a:pPr>
            <a:r>
              <a:rPr lang="en-US" sz="1900" dirty="0">
                <a:effectLst/>
                <a:latin typeface="Aptos" panose="020B0004020202020204" pitchFamily="34" charset="0"/>
                <a:ea typeface="Calibri" panose="020F0502020204030204" pitchFamily="34" charset="0"/>
              </a:rPr>
              <a:t>Suitable locations within Stanislaus County for the study are located near agricultural production areas.</a:t>
            </a:r>
            <a:endParaRPr lang="en-US" sz="1900" dirty="0">
              <a:latin typeface="Aptos" panose="020B0004020202020204" pitchFamily="34" charset="0"/>
              <a:ea typeface="Calibri" panose="020F0502020204030204" pitchFamily="34" charset="0"/>
            </a:endParaRPr>
          </a:p>
          <a:p>
            <a:pPr marL="285750" marR="0" indent="-285750">
              <a:spcBef>
                <a:spcPts val="0"/>
              </a:spcBef>
              <a:spcAft>
                <a:spcPts val="1200"/>
              </a:spcAft>
              <a:buFont typeface="Arial" panose="020B0604020202020204" pitchFamily="34" charset="0"/>
              <a:buChar char="•"/>
            </a:pPr>
            <a:r>
              <a:rPr lang="en-US" sz="1900" dirty="0">
                <a:latin typeface="Aptos" panose="020B0004020202020204" pitchFamily="34" charset="0"/>
                <a:ea typeface="Calibri" panose="020F0502020204030204" pitchFamily="34" charset="0"/>
              </a:rPr>
              <a:t>DPR </a:t>
            </a:r>
            <a:r>
              <a:rPr lang="en-US" sz="1900" dirty="0">
                <a:effectLst/>
                <a:latin typeface="Aptos" panose="020B0004020202020204" pitchFamily="34" charset="0"/>
                <a:ea typeface="Calibri" panose="020F0502020204030204" pitchFamily="34" charset="0"/>
              </a:rPr>
              <a:t>typically chooses school sites for their equipment setup because children are among the most vulnerable populations when it comes to pesticide exposure.</a:t>
            </a:r>
            <a:endParaRPr lang="en-US" sz="1900" dirty="0">
              <a:effectLst/>
              <a:latin typeface="Calibri" panose="020F0502020204030204" pitchFamily="34" charset="0"/>
              <a:ea typeface="Calibri" panose="020F0502020204030204" pitchFamily="34" charset="0"/>
            </a:endParaRPr>
          </a:p>
          <a:p>
            <a:pPr marL="285750" marR="0" indent="-285750">
              <a:spcBef>
                <a:spcPts val="0"/>
              </a:spcBef>
              <a:spcAft>
                <a:spcPts val="600"/>
              </a:spcAft>
              <a:buFont typeface="Arial" panose="020B0604020202020204" pitchFamily="34" charset="0"/>
              <a:buChar char="•"/>
            </a:pPr>
            <a:r>
              <a:rPr lang="en-US" sz="1900" dirty="0">
                <a:effectLst/>
                <a:latin typeface="Aptos" panose="020B0004020202020204" pitchFamily="34" charset="0"/>
                <a:ea typeface="Calibri" panose="020F0502020204030204" pitchFamily="34" charset="0"/>
              </a:rPr>
              <a:t>Some key details about DPR’s sampling equipment setup:</a:t>
            </a:r>
            <a:endParaRPr lang="en-US" sz="1900" dirty="0">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Ø"/>
            </a:pPr>
            <a:r>
              <a:rPr lang="en-US" sz="1900" dirty="0">
                <a:effectLst/>
                <a:latin typeface="Aptos" panose="020B0004020202020204" pitchFamily="34" charset="0"/>
                <a:ea typeface="Times New Roman" panose="02020603050405020304" pitchFamily="18" charset="0"/>
              </a:rPr>
              <a:t>Equipment is typically placed in an outdoor area, such as near the blacktops or a parking lot.</a:t>
            </a:r>
            <a:endParaRPr lang="en-US" sz="1900" dirty="0">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Ø"/>
            </a:pPr>
            <a:r>
              <a:rPr lang="en-US" sz="1900" dirty="0">
                <a:effectLst/>
                <a:latin typeface="Aptos" panose="020B0004020202020204" pitchFamily="34" charset="0"/>
                <a:ea typeface="Times New Roman" panose="02020603050405020304" pitchFamily="18" charset="0"/>
              </a:rPr>
              <a:t>DPR requires access to a power source on-site to run their sampling pumps. It's worth noting that the pumps are very small and draw a minimal amount of power</a:t>
            </a:r>
            <a:endParaRPr lang="en-US" sz="1900" dirty="0">
              <a:effectLst/>
              <a:latin typeface="Calibri" panose="020F0502020204030204" pitchFamily="34" charset="0"/>
              <a:ea typeface="Calibri" panose="020F0502020204030204" pitchFamily="34" charset="0"/>
            </a:endParaRPr>
          </a:p>
          <a:p>
            <a:pPr marL="800100" lvl="1" indent="-342900">
              <a:spcAft>
                <a:spcPts val="600"/>
              </a:spcAft>
              <a:buFont typeface="Wingdings" panose="05000000000000000000" pitchFamily="2" charset="2"/>
              <a:buChar char="Ø"/>
            </a:pPr>
            <a:r>
              <a:rPr lang="en-US" sz="1900" dirty="0">
                <a:effectLst/>
                <a:latin typeface="Aptos" panose="020B0004020202020204" pitchFamily="34" charset="0"/>
                <a:ea typeface="Times New Roman" panose="02020603050405020304" pitchFamily="18" charset="0"/>
              </a:rPr>
              <a:t>A secure area is essential to prevent tampering </a:t>
            </a:r>
            <a:r>
              <a:rPr lang="en-US" sz="1900">
                <a:effectLst/>
                <a:latin typeface="Aptos" panose="020B0004020202020204" pitchFamily="34" charset="0"/>
                <a:ea typeface="Times New Roman" panose="02020603050405020304" pitchFamily="18" charset="0"/>
              </a:rPr>
              <a:t>with the </a:t>
            </a:r>
            <a:r>
              <a:rPr lang="en-US" sz="1900" dirty="0">
                <a:effectLst/>
                <a:latin typeface="Aptos" panose="020B0004020202020204" pitchFamily="34" charset="0"/>
                <a:ea typeface="Times New Roman" panose="02020603050405020304" pitchFamily="18" charset="0"/>
              </a:rPr>
              <a:t>equipment.</a:t>
            </a:r>
            <a:endParaRPr lang="en-US" sz="1900" dirty="0">
              <a:effectLst/>
              <a:latin typeface="Calibri" panose="020F0502020204030204" pitchFamily="34" charset="0"/>
              <a:ea typeface="Calibri" panose="020F0502020204030204" pitchFamily="34" charset="0"/>
            </a:endParaRPr>
          </a:p>
          <a:p>
            <a:pPr marL="800100" lvl="1" indent="-342900">
              <a:spcAft>
                <a:spcPts val="1200"/>
              </a:spcAft>
              <a:buFont typeface="Wingdings" panose="05000000000000000000" pitchFamily="2" charset="2"/>
              <a:buChar char="Ø"/>
            </a:pPr>
            <a:r>
              <a:rPr lang="en-US" sz="1900" dirty="0">
                <a:latin typeface="Aptos" panose="020B0004020202020204" pitchFamily="34" charset="0"/>
                <a:ea typeface="Times New Roman" panose="02020603050405020304" pitchFamily="18" charset="0"/>
              </a:rPr>
              <a:t>The Air Program</a:t>
            </a:r>
            <a:r>
              <a:rPr lang="en-US" sz="1900" dirty="0">
                <a:effectLst/>
                <a:latin typeface="Aptos" panose="020B0004020202020204" pitchFamily="34" charset="0"/>
                <a:ea typeface="Times New Roman" panose="02020603050405020304" pitchFamily="18" charset="0"/>
              </a:rPr>
              <a:t> team will be on-site five days a week to set up and conduct tests during the specified study period.</a:t>
            </a:r>
            <a:endParaRPr lang="en-US" sz="19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900" dirty="0">
                <a:effectLst/>
                <a:latin typeface="Aptos" panose="020B0004020202020204" pitchFamily="34" charset="0"/>
                <a:ea typeface="Calibri" panose="020F0502020204030204" pitchFamily="34" charset="0"/>
              </a:rPr>
              <a:t>DPR is committed to transparency and community involvement. As such, they are willing to provide an overview of our results to interested faculty, staff, and parents at participating schools once we have collected and analyzed all the data.</a:t>
            </a:r>
            <a:endParaRPr lang="en-US" sz="19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1206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112" y="362474"/>
            <a:ext cx="5681345" cy="677108"/>
          </a:xfrm>
          <a:prstGeom prst="rect">
            <a:avLst/>
          </a:prstGeom>
        </p:spPr>
        <p:txBody>
          <a:bodyPr vert="horz" wrap="square" lIns="0" tIns="0" rIns="0" bIns="0" rtlCol="0">
            <a:spAutoFit/>
          </a:bodyPr>
          <a:lstStyle/>
          <a:p>
            <a:pPr marL="12700">
              <a:lnSpc>
                <a:spcPct val="100000"/>
              </a:lnSpc>
            </a:pPr>
            <a:r>
              <a:rPr sz="4400" dirty="0">
                <a:solidFill>
                  <a:schemeClr val="bg1"/>
                </a:solidFill>
              </a:rPr>
              <a:t>Questions </a:t>
            </a:r>
            <a:r>
              <a:rPr sz="4400" spc="-5" dirty="0">
                <a:solidFill>
                  <a:schemeClr val="bg1"/>
                </a:solidFill>
              </a:rPr>
              <a:t>and</a:t>
            </a:r>
            <a:r>
              <a:rPr sz="4400" spc="-75" dirty="0">
                <a:solidFill>
                  <a:schemeClr val="bg1"/>
                </a:solidFill>
              </a:rPr>
              <a:t> </a:t>
            </a:r>
            <a:r>
              <a:rPr sz="4400" dirty="0">
                <a:solidFill>
                  <a:schemeClr val="bg1"/>
                </a:solidFill>
              </a:rPr>
              <a:t>Discussion</a:t>
            </a:r>
          </a:p>
        </p:txBody>
      </p:sp>
      <p:sp>
        <p:nvSpPr>
          <p:cNvPr id="3" name="object 3"/>
          <p:cNvSpPr txBox="1"/>
          <p:nvPr/>
        </p:nvSpPr>
        <p:spPr>
          <a:xfrm>
            <a:off x="11079988" y="6463728"/>
            <a:ext cx="206375" cy="177800"/>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16</a:t>
            </a:fld>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01E1-6D97-99BC-A2D5-CEF99D875ED6}"/>
              </a:ext>
            </a:extLst>
          </p:cNvPr>
          <p:cNvSpPr>
            <a:spLocks noGrp="1"/>
          </p:cNvSpPr>
          <p:nvPr>
            <p:ph type="title"/>
          </p:nvPr>
        </p:nvSpPr>
        <p:spPr>
          <a:xfrm>
            <a:off x="76522" y="2362200"/>
            <a:ext cx="11667984" cy="301625"/>
          </a:xfrm>
        </p:spPr>
        <p:txBody>
          <a:bodyPr/>
          <a:lstStyle/>
          <a:p>
            <a:endParaRPr lang="en-US" dirty="0"/>
          </a:p>
        </p:txBody>
      </p:sp>
      <p:sp>
        <p:nvSpPr>
          <p:cNvPr id="3" name="Text Placeholder 2">
            <a:extLst>
              <a:ext uri="{FF2B5EF4-FFF2-40B4-BE49-F238E27FC236}">
                <a16:creationId xmlns:a16="http://schemas.microsoft.com/office/drawing/2014/main" id="{1DE222DD-A4AA-19F7-44D5-1D3FAD34F7A7}"/>
              </a:ext>
            </a:extLst>
          </p:cNvPr>
          <p:cNvSpPr>
            <a:spLocks noGrp="1"/>
          </p:cNvSpPr>
          <p:nvPr>
            <p:ph type="body" idx="1"/>
          </p:nvPr>
        </p:nvSpPr>
        <p:spPr>
          <a:xfrm>
            <a:off x="437968" y="3047999"/>
            <a:ext cx="11316063" cy="3354765"/>
          </a:xfrm>
        </p:spPr>
        <p:txBody>
          <a:bodyPr/>
          <a:lstStyle/>
          <a:p>
            <a:pPr marL="342900" indent="-342900">
              <a:spcBef>
                <a:spcPts val="600"/>
              </a:spcBef>
              <a:spcAft>
                <a:spcPts val="600"/>
              </a:spcAft>
              <a:buFont typeface="Arial" panose="020B0604020202020204" pitchFamily="34" charset="0"/>
              <a:buChar char="•"/>
            </a:pPr>
            <a:r>
              <a:rPr lang="en-US" sz="2200" dirty="0"/>
              <a:t>DPR is guided in part by the Toxic Air Contaminant (TAC) Act of 1983, which created rules for listing, evaluating and controlling chemicals, </a:t>
            </a:r>
            <a:r>
              <a:rPr lang="en-US" sz="2200" u="sng" dirty="0"/>
              <a:t>including pesticides</a:t>
            </a:r>
            <a:r>
              <a:rPr lang="en-US" sz="2200" dirty="0"/>
              <a:t>, as air pollutants that may cause or contribute to increases in serious illnesses or deaths or may pose a hazard to human health. </a:t>
            </a:r>
          </a:p>
          <a:p>
            <a:pPr marL="342900" indent="-342900">
              <a:spcBef>
                <a:spcPts val="600"/>
              </a:spcBef>
              <a:spcAft>
                <a:spcPts val="600"/>
              </a:spcAft>
              <a:buFont typeface="Arial" panose="020B0604020202020204" pitchFamily="34" charset="0"/>
              <a:buChar char="•"/>
            </a:pPr>
            <a:r>
              <a:rPr lang="en-US" sz="2200" dirty="0"/>
              <a:t>In carrying out the law, DPR reviews the physical properties, environmental fate and human health effects of candidate TAC pesticides and recommends monitoring priorities for them. </a:t>
            </a:r>
          </a:p>
          <a:p>
            <a:pPr marL="342900" indent="-342900">
              <a:spcBef>
                <a:spcPts val="600"/>
              </a:spcBef>
              <a:spcAft>
                <a:spcPts val="600"/>
              </a:spcAft>
              <a:buFont typeface="Arial" panose="020B0604020202020204" pitchFamily="34" charset="0"/>
              <a:buChar char="•"/>
            </a:pPr>
            <a:r>
              <a:rPr lang="en-US" sz="2200" dirty="0"/>
              <a:t>DPR uses that information and monitoring results to prepare risk assessments, and then submits them for peer review by other scientists. DPR then takes appropriate actions to protect public health. </a:t>
            </a:r>
          </a:p>
        </p:txBody>
      </p:sp>
      <p:pic>
        <p:nvPicPr>
          <p:cNvPr id="5" name="Picture 4">
            <a:extLst>
              <a:ext uri="{FF2B5EF4-FFF2-40B4-BE49-F238E27FC236}">
                <a16:creationId xmlns:a16="http://schemas.microsoft.com/office/drawing/2014/main" id="{CEBCB77E-40BC-6CE2-0A2E-7B251E2353C3}"/>
              </a:ext>
            </a:extLst>
          </p:cNvPr>
          <p:cNvPicPr>
            <a:picLocks noChangeAspect="1"/>
          </p:cNvPicPr>
          <p:nvPr/>
        </p:nvPicPr>
        <p:blipFill>
          <a:blip r:embed="rId2"/>
          <a:stretch>
            <a:fillRect/>
          </a:stretch>
        </p:blipFill>
        <p:spPr>
          <a:xfrm>
            <a:off x="0" y="-76201"/>
            <a:ext cx="12268200" cy="3124199"/>
          </a:xfrm>
          <a:prstGeom prst="rect">
            <a:avLst/>
          </a:prstGeom>
        </p:spPr>
      </p:pic>
    </p:spTree>
    <p:extLst>
      <p:ext uri="{BB962C8B-B14F-4D97-AF65-F5344CB8AC3E}">
        <p14:creationId xmlns:p14="http://schemas.microsoft.com/office/powerpoint/2010/main" val="155913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4C24096-18E7-75AF-F05F-E434B47D78AE}"/>
              </a:ext>
            </a:extLst>
          </p:cNvPr>
          <p:cNvSpPr txBox="1">
            <a:spLocks/>
          </p:cNvSpPr>
          <p:nvPr/>
        </p:nvSpPr>
        <p:spPr>
          <a:xfrm>
            <a:off x="308173" y="178997"/>
            <a:ext cx="5120561" cy="568590"/>
          </a:xfrm>
          <a:prstGeom prst="rect">
            <a:avLst/>
          </a:prstGeom>
        </p:spPr>
        <p:txBody>
          <a:bodyPr vert="horz" lIns="91440" tIns="45720" rIns="91440" bIns="45720" rtlCol="0" anchor="ctr">
            <a:normAutofit lnSpcReduction="10000"/>
          </a:bodyPr>
          <a:lstStyle>
            <a:lvl1pPr>
              <a:defRPr>
                <a:latin typeface="+mj-lt"/>
                <a:ea typeface="+mj-ea"/>
                <a:cs typeface="+mj-cs"/>
              </a:defRPr>
            </a:lvl1pPr>
          </a:lstStyle>
          <a:p>
            <a:pPr>
              <a:lnSpc>
                <a:spcPct val="90000"/>
              </a:lnSpc>
              <a:spcBef>
                <a:spcPct val="0"/>
              </a:spcBef>
              <a:spcAft>
                <a:spcPts val="600"/>
              </a:spcAft>
            </a:pPr>
            <a:r>
              <a:rPr lang="en-US" sz="3600" kern="1200" dirty="0">
                <a:solidFill>
                  <a:schemeClr val="tx1"/>
                </a:solidFill>
                <a:latin typeface="+mj-lt"/>
                <a:ea typeface="+mj-ea"/>
                <a:cs typeface="+mj-cs"/>
              </a:rPr>
              <a:t>CDPR’s Air Program:</a:t>
            </a:r>
          </a:p>
        </p:txBody>
      </p:sp>
      <p:sp>
        <p:nvSpPr>
          <p:cNvPr id="6" name="Text Placeholder 2">
            <a:extLst>
              <a:ext uri="{FF2B5EF4-FFF2-40B4-BE49-F238E27FC236}">
                <a16:creationId xmlns:a16="http://schemas.microsoft.com/office/drawing/2014/main" id="{DDAAA428-68B4-810A-E92F-E8E2C978AF6D}"/>
              </a:ext>
            </a:extLst>
          </p:cNvPr>
          <p:cNvSpPr txBox="1">
            <a:spLocks/>
          </p:cNvSpPr>
          <p:nvPr/>
        </p:nvSpPr>
        <p:spPr>
          <a:xfrm>
            <a:off x="557157" y="796666"/>
            <a:ext cx="5704450" cy="5264668"/>
          </a:xfrm>
          <a:prstGeom prst="rect">
            <a:avLst/>
          </a:prstGeom>
        </p:spPr>
        <p:txBody>
          <a:bodyPr vert="horz" lIns="91440" tIns="45720" rIns="91440" bIns="4572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28600">
              <a:lnSpc>
                <a:spcPct val="90000"/>
              </a:lnSpc>
              <a:spcAft>
                <a:spcPts val="1200"/>
              </a:spcAft>
              <a:buFont typeface="Arial" panose="020B0604020202020204" pitchFamily="34" charset="0"/>
              <a:buChar char="•"/>
            </a:pPr>
            <a:r>
              <a:rPr lang="en-US" sz="2000" dirty="0"/>
              <a:t>DPR’s Air Program monitors for pesticides in air both in response to reports of pesticides detected in air and as part of its periodic reevaluation of pesticides after registration.  </a:t>
            </a:r>
          </a:p>
          <a:p>
            <a:pPr marL="285750" indent="-228600">
              <a:lnSpc>
                <a:spcPct val="90000"/>
              </a:lnSpc>
              <a:spcAft>
                <a:spcPts val="1200"/>
              </a:spcAft>
              <a:buFont typeface="Arial" panose="020B0604020202020204" pitchFamily="34" charset="0"/>
              <a:buChar char="•"/>
            </a:pPr>
            <a:r>
              <a:rPr lang="en-US" sz="2000" dirty="0"/>
              <a:t>DPR uses a network of stations in the state to monitor weekly for many pesticides in air to ensure that air quality is being protected.  </a:t>
            </a:r>
          </a:p>
          <a:p>
            <a:pPr marL="285750" indent="-228600">
              <a:lnSpc>
                <a:spcPct val="90000"/>
              </a:lnSpc>
              <a:spcAft>
                <a:spcPts val="1200"/>
              </a:spcAft>
              <a:buFont typeface="Arial" panose="020B0604020202020204" pitchFamily="34" charset="0"/>
              <a:buChar char="•"/>
            </a:pPr>
            <a:r>
              <a:rPr lang="en-US" sz="2000" dirty="0"/>
              <a:t>The Air Program develops and evaluates computer models to characterize droplet drift from appl</a:t>
            </a:r>
            <a:r>
              <a:rPr lang="en-US" sz="2000" b="1" dirty="0"/>
              <a:t>i</a:t>
            </a:r>
            <a:r>
              <a:rPr lang="en-US" sz="2000" dirty="0"/>
              <a:t>cations and the emissions from fumigant applications so they can be properly regulated. </a:t>
            </a:r>
          </a:p>
          <a:p>
            <a:pPr marL="285750" indent="-228600">
              <a:lnSpc>
                <a:spcPct val="90000"/>
              </a:lnSpc>
              <a:spcAft>
                <a:spcPts val="1200"/>
              </a:spcAft>
              <a:buFont typeface="Arial" panose="020B0604020202020204" pitchFamily="34" charset="0"/>
              <a:buChar char="•"/>
            </a:pPr>
            <a:r>
              <a:rPr lang="en-US" sz="2000" dirty="0"/>
              <a:t>This protects adjacent sensitive crops from certain herbicides and helps characterize emissions from new fumigant pesticides so that they can be properly regulated. </a:t>
            </a:r>
          </a:p>
          <a:p>
            <a:pPr marL="285750" indent="-228600">
              <a:lnSpc>
                <a:spcPct val="90000"/>
              </a:lnSpc>
              <a:spcAft>
                <a:spcPts val="600"/>
              </a:spcAft>
              <a:buFont typeface="Arial" panose="020B0604020202020204" pitchFamily="34" charset="0"/>
              <a:buChar char="•"/>
            </a:pPr>
            <a:r>
              <a:rPr lang="en-US" sz="2000" dirty="0"/>
              <a:t>The air program also determines the need for, supports development of, and evaluates regulations and permit conditions to protect people from specific pesticides in air. </a:t>
            </a:r>
          </a:p>
        </p:txBody>
      </p:sp>
      <p:sp>
        <p:nvSpPr>
          <p:cNvPr id="18"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0302F321-AA6A-46EA-120D-4F7EE2F476BF}"/>
              </a:ext>
            </a:extLst>
          </p:cNvPr>
          <p:cNvPicPr>
            <a:picLocks noChangeAspect="1"/>
          </p:cNvPicPr>
          <p:nvPr/>
        </p:nvPicPr>
        <p:blipFill rotWithShape="1">
          <a:blip r:embed="rId2"/>
          <a:srcRect l="1754" r="5554"/>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F6046F5F-6D69-D8A3-383B-272843576C43}"/>
              </a:ext>
            </a:extLst>
          </p:cNvPr>
          <p:cNvPicPr>
            <a:picLocks noChangeAspect="1"/>
          </p:cNvPicPr>
          <p:nvPr/>
        </p:nvPicPr>
        <p:blipFill rotWithShape="1">
          <a:blip r:embed="rId3"/>
          <a:srcRect l="5953" r="3044"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4132022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426" y="270127"/>
            <a:ext cx="4459605" cy="670560"/>
          </a:xfrm>
          <a:prstGeom prst="rect">
            <a:avLst/>
          </a:prstGeom>
        </p:spPr>
        <p:txBody>
          <a:bodyPr vert="horz" wrap="square" lIns="0" tIns="0" rIns="0" bIns="0" rtlCol="0">
            <a:spAutoFit/>
          </a:bodyPr>
          <a:lstStyle/>
          <a:p>
            <a:pPr marL="12700">
              <a:lnSpc>
                <a:spcPct val="100000"/>
              </a:lnSpc>
            </a:pPr>
            <a:r>
              <a:rPr sz="4400" spc="-5" dirty="0"/>
              <a:t>Sampling</a:t>
            </a:r>
            <a:r>
              <a:rPr sz="4400" spc="-35" dirty="0"/>
              <a:t> </a:t>
            </a:r>
            <a:r>
              <a:rPr sz="4400" spc="-15" dirty="0"/>
              <a:t>Objectives</a:t>
            </a:r>
            <a:endParaRPr sz="4400"/>
          </a:p>
        </p:txBody>
      </p:sp>
      <p:sp>
        <p:nvSpPr>
          <p:cNvPr id="3" name="object 3"/>
          <p:cNvSpPr txBox="1"/>
          <p:nvPr/>
        </p:nvSpPr>
        <p:spPr>
          <a:xfrm>
            <a:off x="609600" y="977681"/>
            <a:ext cx="6513195" cy="5467651"/>
          </a:xfrm>
          <a:prstGeom prst="rect">
            <a:avLst/>
          </a:prstGeom>
        </p:spPr>
        <p:txBody>
          <a:bodyPr vert="horz" wrap="square" lIns="0" tIns="0" rIns="0" bIns="0" rtlCol="0">
            <a:spAutoFit/>
          </a:bodyPr>
          <a:lstStyle/>
          <a:p>
            <a:pPr marL="241300" marR="325755" indent="-228600">
              <a:lnSpc>
                <a:spcPts val="3030"/>
              </a:lnSpc>
              <a:buFont typeface="Arial"/>
              <a:buChar char="•"/>
              <a:tabLst>
                <a:tab pos="241300" algn="l"/>
                <a:tab pos="4567555" algn="l"/>
              </a:tabLst>
            </a:pPr>
            <a:r>
              <a:rPr sz="2800" spc="10" dirty="0">
                <a:latin typeface="Garamond"/>
                <a:cs typeface="Garamond"/>
              </a:rPr>
              <a:t>The </a:t>
            </a:r>
            <a:r>
              <a:rPr sz="2800" spc="5" dirty="0">
                <a:latin typeface="Garamond"/>
                <a:cs typeface="Garamond"/>
              </a:rPr>
              <a:t>primary </a:t>
            </a:r>
            <a:r>
              <a:rPr sz="2800" spc="-15" dirty="0">
                <a:latin typeface="Garamond"/>
                <a:cs typeface="Garamond"/>
              </a:rPr>
              <a:t>objective </a:t>
            </a:r>
            <a:r>
              <a:rPr sz="2800" spc="-5" dirty="0">
                <a:latin typeface="Garamond"/>
                <a:cs typeface="Garamond"/>
              </a:rPr>
              <a:t>is to monitor </a:t>
            </a:r>
            <a:r>
              <a:rPr sz="2800" spc="-25" dirty="0">
                <a:latin typeface="Garamond"/>
                <a:cs typeface="Garamond"/>
              </a:rPr>
              <a:t>MITC</a:t>
            </a:r>
            <a:r>
              <a:rPr lang="en-US" sz="2800" spc="-25" dirty="0">
                <a:latin typeface="Garamond"/>
                <a:cs typeface="Garamond"/>
              </a:rPr>
              <a:t> (</a:t>
            </a:r>
            <a:r>
              <a:rPr lang="en-US" sz="2800" spc="-25" dirty="0" err="1">
                <a:latin typeface="Garamond"/>
                <a:cs typeface="Garamond"/>
              </a:rPr>
              <a:t>Metam</a:t>
            </a:r>
            <a:r>
              <a:rPr lang="en-US" sz="2800" spc="-25" dirty="0">
                <a:latin typeface="Garamond"/>
                <a:cs typeface="Garamond"/>
              </a:rPr>
              <a:t> Sodium/Potassium; Dazomet)</a:t>
            </a:r>
            <a:r>
              <a:rPr sz="2800" spc="-25" dirty="0">
                <a:latin typeface="Garamond"/>
                <a:cs typeface="Garamond"/>
              </a:rPr>
              <a:t>,  </a:t>
            </a:r>
            <a:r>
              <a:rPr sz="2800" spc="-45" dirty="0">
                <a:latin typeface="Garamond"/>
                <a:cs typeface="Garamond"/>
              </a:rPr>
              <a:t>1,3-D</a:t>
            </a:r>
            <a:r>
              <a:rPr lang="en-US" sz="2800" spc="-45" dirty="0">
                <a:latin typeface="Garamond"/>
                <a:cs typeface="Garamond"/>
              </a:rPr>
              <a:t> (</a:t>
            </a:r>
            <a:r>
              <a:rPr lang="en-US" sz="2800" spc="-45" dirty="0" err="1">
                <a:latin typeface="Garamond"/>
                <a:cs typeface="Garamond"/>
              </a:rPr>
              <a:t>Telone</a:t>
            </a:r>
            <a:r>
              <a:rPr lang="en-US" sz="2800" spc="-45" dirty="0">
                <a:latin typeface="Garamond"/>
                <a:cs typeface="Garamond"/>
              </a:rPr>
              <a:t>)</a:t>
            </a:r>
            <a:r>
              <a:rPr sz="2800" spc="-45" dirty="0">
                <a:latin typeface="Garamond"/>
                <a:cs typeface="Garamond"/>
              </a:rPr>
              <a:t>, </a:t>
            </a:r>
            <a:r>
              <a:rPr sz="2800" spc="-5" dirty="0">
                <a:latin typeface="Garamond"/>
                <a:cs typeface="Garamond"/>
              </a:rPr>
              <a:t>and Chloropicrin in the ambient air during the high-use</a:t>
            </a:r>
            <a:r>
              <a:rPr sz="2800" spc="25" dirty="0">
                <a:latin typeface="Garamond"/>
                <a:cs typeface="Garamond"/>
              </a:rPr>
              <a:t> </a:t>
            </a:r>
            <a:r>
              <a:rPr sz="2800" spc="-5" dirty="0">
                <a:latin typeface="Garamond"/>
                <a:cs typeface="Garamond"/>
              </a:rPr>
              <a:t>months</a:t>
            </a:r>
            <a:r>
              <a:rPr sz="2800" spc="5" dirty="0">
                <a:latin typeface="Garamond"/>
                <a:cs typeface="Garamond"/>
              </a:rPr>
              <a:t> </a:t>
            </a:r>
            <a:r>
              <a:rPr sz="2800" spc="-5" dirty="0">
                <a:latin typeface="Garamond"/>
                <a:cs typeface="Garamond"/>
              </a:rPr>
              <a:t>of</a:t>
            </a:r>
            <a:r>
              <a:rPr lang="en-US" sz="2800" spc="-5" dirty="0">
                <a:latin typeface="Garamond"/>
                <a:cs typeface="Garamond"/>
              </a:rPr>
              <a:t> </a:t>
            </a:r>
            <a:r>
              <a:rPr sz="2800" spc="-25" dirty="0">
                <a:latin typeface="Garamond"/>
                <a:cs typeface="Garamond"/>
              </a:rPr>
              <a:t>February,  </a:t>
            </a:r>
            <a:r>
              <a:rPr sz="2800" spc="-10" dirty="0">
                <a:latin typeface="Garamond"/>
                <a:cs typeface="Garamond"/>
              </a:rPr>
              <a:t>March, </a:t>
            </a:r>
            <a:r>
              <a:rPr sz="2800" spc="-5" dirty="0">
                <a:latin typeface="Garamond"/>
                <a:cs typeface="Garamond"/>
              </a:rPr>
              <a:t>April, and</a:t>
            </a:r>
            <a:r>
              <a:rPr sz="2800" spc="-60" dirty="0">
                <a:latin typeface="Garamond"/>
                <a:cs typeface="Garamond"/>
              </a:rPr>
              <a:t> </a:t>
            </a:r>
            <a:r>
              <a:rPr sz="2800" spc="-70" dirty="0">
                <a:latin typeface="Garamond"/>
                <a:cs typeface="Garamond"/>
              </a:rPr>
              <a:t>May.</a:t>
            </a:r>
            <a:endParaRPr sz="2800" dirty="0">
              <a:latin typeface="Garamond"/>
              <a:cs typeface="Garamond"/>
            </a:endParaRPr>
          </a:p>
          <a:p>
            <a:pPr marL="698500" marR="963930" lvl="1" indent="-228600" algn="just">
              <a:lnSpc>
                <a:spcPts val="2590"/>
              </a:lnSpc>
              <a:spcBef>
                <a:spcPts val="520"/>
              </a:spcBef>
              <a:buFont typeface="Arial"/>
              <a:buChar char="•"/>
              <a:tabLst>
                <a:tab pos="698500" algn="l"/>
              </a:tabLst>
            </a:pPr>
            <a:r>
              <a:rPr lang="en-US" sz="2400" spc="-5" dirty="0">
                <a:latin typeface="Garamond"/>
                <a:cs typeface="Garamond"/>
              </a:rPr>
              <a:t>DPR will c</a:t>
            </a:r>
            <a:r>
              <a:rPr sz="2400" spc="-5" dirty="0">
                <a:latin typeface="Garamond"/>
                <a:cs typeface="Garamond"/>
              </a:rPr>
              <a:t>ollect monitoring data to assess  </a:t>
            </a:r>
            <a:r>
              <a:rPr sz="2400" spc="-10" dirty="0">
                <a:latin typeface="Garamond"/>
                <a:cs typeface="Garamond"/>
              </a:rPr>
              <a:t>maximum </a:t>
            </a:r>
            <a:r>
              <a:rPr sz="2400" spc="-5" dirty="0">
                <a:latin typeface="Garamond"/>
                <a:cs typeface="Garamond"/>
              </a:rPr>
              <a:t>sub-chronic </a:t>
            </a:r>
            <a:r>
              <a:rPr sz="2400" spc="-40" dirty="0">
                <a:latin typeface="Garamond"/>
                <a:cs typeface="Garamond"/>
              </a:rPr>
              <a:t>1,3-D, </a:t>
            </a:r>
            <a:r>
              <a:rPr sz="2400" spc="-15" dirty="0">
                <a:latin typeface="Garamond"/>
                <a:cs typeface="Garamond"/>
              </a:rPr>
              <a:t>MITC, </a:t>
            </a:r>
            <a:r>
              <a:rPr sz="2400" spc="-5" dirty="0">
                <a:latin typeface="Garamond"/>
                <a:cs typeface="Garamond"/>
              </a:rPr>
              <a:t>and  Chloropicrin concentrations </a:t>
            </a:r>
            <a:r>
              <a:rPr sz="2400" dirty="0">
                <a:latin typeface="Garamond"/>
                <a:cs typeface="Garamond"/>
              </a:rPr>
              <a:t>in </a:t>
            </a:r>
            <a:r>
              <a:rPr sz="2400" spc="-5" dirty="0">
                <a:latin typeface="Garamond"/>
                <a:cs typeface="Garamond"/>
              </a:rPr>
              <a:t>the</a:t>
            </a:r>
            <a:r>
              <a:rPr sz="2400" spc="-25" dirty="0">
                <a:latin typeface="Garamond"/>
                <a:cs typeface="Garamond"/>
              </a:rPr>
              <a:t> </a:t>
            </a:r>
            <a:r>
              <a:rPr sz="2400" spc="-5" dirty="0">
                <a:latin typeface="Garamond"/>
                <a:cs typeface="Garamond"/>
              </a:rPr>
              <a:t>area.</a:t>
            </a:r>
            <a:endParaRPr sz="2400" dirty="0">
              <a:latin typeface="Garamond"/>
              <a:cs typeface="Garamond"/>
            </a:endParaRPr>
          </a:p>
          <a:p>
            <a:pPr marL="698500" marR="5080" lvl="1" indent="-228600">
              <a:lnSpc>
                <a:spcPts val="2590"/>
              </a:lnSpc>
              <a:spcBef>
                <a:spcPts val="490"/>
              </a:spcBef>
              <a:buFont typeface="Arial"/>
              <a:buChar char="•"/>
              <a:tabLst>
                <a:tab pos="698500" algn="l"/>
              </a:tabLst>
            </a:pPr>
            <a:r>
              <a:rPr lang="en-US" sz="2400" spc="-5" dirty="0">
                <a:latin typeface="Garamond"/>
                <a:cs typeface="Garamond"/>
              </a:rPr>
              <a:t>DPR will c</a:t>
            </a:r>
            <a:r>
              <a:rPr sz="2400" spc="-5" dirty="0">
                <a:latin typeface="Garamond"/>
                <a:cs typeface="Garamond"/>
              </a:rPr>
              <a:t>ompare the measured air concentrations  to sub-chronic human health screening </a:t>
            </a:r>
            <a:r>
              <a:rPr sz="2400" spc="-25" dirty="0">
                <a:latin typeface="Garamond"/>
                <a:cs typeface="Garamond"/>
              </a:rPr>
              <a:t>levels.</a:t>
            </a:r>
            <a:endParaRPr sz="2400" dirty="0">
              <a:latin typeface="Garamond"/>
              <a:cs typeface="Garamond"/>
            </a:endParaRPr>
          </a:p>
          <a:p>
            <a:pPr lvl="1">
              <a:lnSpc>
                <a:spcPct val="100000"/>
              </a:lnSpc>
              <a:spcBef>
                <a:spcPts val="35"/>
              </a:spcBef>
            </a:pPr>
            <a:endParaRPr dirty="0">
              <a:latin typeface="Times New Roman"/>
              <a:cs typeface="Times New Roman"/>
            </a:endParaRPr>
          </a:p>
          <a:p>
            <a:pPr marL="241300" marR="348615" indent="-228600">
              <a:lnSpc>
                <a:spcPts val="3030"/>
              </a:lnSpc>
              <a:spcBef>
                <a:spcPts val="5"/>
              </a:spcBef>
              <a:buFont typeface="Arial"/>
              <a:buChar char="•"/>
              <a:tabLst>
                <a:tab pos="241300" algn="l"/>
              </a:tabLst>
            </a:pPr>
            <a:r>
              <a:rPr lang="en-US" sz="2800" spc="-15" dirty="0">
                <a:latin typeface="Garamond"/>
                <a:cs typeface="Garamond"/>
              </a:rPr>
              <a:t>DPR </a:t>
            </a:r>
            <a:r>
              <a:rPr sz="2800" spc="-10" dirty="0">
                <a:latin typeface="Garamond"/>
                <a:cs typeface="Garamond"/>
              </a:rPr>
              <a:t>will communicate</a:t>
            </a:r>
            <a:r>
              <a:rPr lang="en-US" sz="2800" spc="-10" dirty="0">
                <a:latin typeface="Garamond"/>
                <a:cs typeface="Garamond"/>
              </a:rPr>
              <a:t> results</a:t>
            </a:r>
            <a:r>
              <a:rPr sz="2800" spc="-10" dirty="0">
                <a:latin typeface="Garamond"/>
                <a:cs typeface="Garamond"/>
              </a:rPr>
              <a:t> </a:t>
            </a:r>
            <a:r>
              <a:rPr sz="2800" spc="-5" dirty="0">
                <a:latin typeface="Garamond"/>
                <a:cs typeface="Garamond"/>
              </a:rPr>
              <a:t>to the public through a </a:t>
            </a:r>
            <a:r>
              <a:rPr sz="2800" spc="10" dirty="0">
                <a:latin typeface="Garamond"/>
                <a:cs typeface="Garamond"/>
              </a:rPr>
              <a:t>report </a:t>
            </a:r>
            <a:r>
              <a:rPr sz="2800" spc="-5" dirty="0">
                <a:latin typeface="Garamond"/>
                <a:cs typeface="Garamond"/>
              </a:rPr>
              <a:t>and</a:t>
            </a:r>
            <a:r>
              <a:rPr sz="2800" spc="-10" dirty="0">
                <a:latin typeface="Garamond"/>
                <a:cs typeface="Garamond"/>
              </a:rPr>
              <a:t> </a:t>
            </a:r>
            <a:r>
              <a:rPr sz="2800" spc="-15" dirty="0">
                <a:latin typeface="Garamond"/>
                <a:cs typeface="Garamond"/>
              </a:rPr>
              <a:t>presentations.</a:t>
            </a:r>
            <a:endParaRPr sz="2800" dirty="0">
              <a:latin typeface="Garamond"/>
              <a:cs typeface="Garamond"/>
            </a:endParaRPr>
          </a:p>
        </p:txBody>
      </p:sp>
      <p:sp>
        <p:nvSpPr>
          <p:cNvPr id="4" name="object 4"/>
          <p:cNvSpPr/>
          <p:nvPr/>
        </p:nvSpPr>
        <p:spPr>
          <a:xfrm>
            <a:off x="7470647" y="18288"/>
            <a:ext cx="4721352" cy="683971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426" y="270127"/>
            <a:ext cx="6901180" cy="718820"/>
          </a:xfrm>
          <a:prstGeom prst="rect">
            <a:avLst/>
          </a:prstGeom>
        </p:spPr>
        <p:txBody>
          <a:bodyPr vert="horz" wrap="square" lIns="0" tIns="0" rIns="0" bIns="0" rtlCol="0">
            <a:spAutoFit/>
          </a:bodyPr>
          <a:lstStyle/>
          <a:p>
            <a:pPr marL="12700">
              <a:lnSpc>
                <a:spcPct val="100000"/>
              </a:lnSpc>
            </a:pPr>
            <a:r>
              <a:rPr sz="4400" dirty="0"/>
              <a:t>Stanislaus </a:t>
            </a:r>
            <a:r>
              <a:rPr sz="4400" spc="-5" dirty="0"/>
              <a:t>County </a:t>
            </a:r>
            <a:r>
              <a:rPr sz="4400" dirty="0"/>
              <a:t>Site</a:t>
            </a:r>
            <a:r>
              <a:rPr sz="4400" spc="-45" dirty="0"/>
              <a:t> </a:t>
            </a:r>
            <a:r>
              <a:rPr sz="4400" dirty="0"/>
              <a:t>Selection</a:t>
            </a:r>
            <a:endParaRPr sz="4400"/>
          </a:p>
        </p:txBody>
      </p:sp>
      <p:sp>
        <p:nvSpPr>
          <p:cNvPr id="3" name="object 3"/>
          <p:cNvSpPr txBox="1"/>
          <p:nvPr/>
        </p:nvSpPr>
        <p:spPr>
          <a:xfrm>
            <a:off x="742768" y="1557549"/>
            <a:ext cx="5856605" cy="3905885"/>
          </a:xfrm>
          <a:prstGeom prst="rect">
            <a:avLst/>
          </a:prstGeom>
        </p:spPr>
        <p:txBody>
          <a:bodyPr vert="horz" wrap="square" lIns="0" tIns="0" rIns="0" bIns="0" rtlCol="0">
            <a:spAutoFit/>
          </a:bodyPr>
          <a:lstStyle/>
          <a:p>
            <a:pPr marL="241300" marR="29845" indent="-228600">
              <a:lnSpc>
                <a:spcPts val="3030"/>
              </a:lnSpc>
              <a:buFont typeface="Arial"/>
              <a:buChar char="•"/>
              <a:tabLst>
                <a:tab pos="241300" algn="l"/>
              </a:tabLst>
            </a:pPr>
            <a:r>
              <a:rPr sz="2800" spc="-5" dirty="0">
                <a:latin typeface="Garamond"/>
                <a:cs typeface="Garamond"/>
              </a:rPr>
              <a:t>Stanislaus County </a:t>
            </a:r>
            <a:r>
              <a:rPr sz="2800" spc="-20" dirty="0">
                <a:latin typeface="Garamond"/>
                <a:cs typeface="Garamond"/>
              </a:rPr>
              <a:t>was </a:t>
            </a:r>
            <a:r>
              <a:rPr sz="2800" spc="-5" dirty="0">
                <a:latin typeface="Garamond"/>
                <a:cs typeface="Garamond"/>
              </a:rPr>
              <a:t>selected due to  high pesticide use from </a:t>
            </a:r>
            <a:r>
              <a:rPr sz="2800" spc="-10" dirty="0">
                <a:latin typeface="Garamond"/>
                <a:cs typeface="Garamond"/>
              </a:rPr>
              <a:t>2019 </a:t>
            </a:r>
            <a:r>
              <a:rPr sz="2800" spc="-5" dirty="0">
                <a:latin typeface="Garamond"/>
                <a:cs typeface="Garamond"/>
              </a:rPr>
              <a:t>– </a:t>
            </a:r>
            <a:r>
              <a:rPr sz="2800" spc="-10" dirty="0">
                <a:latin typeface="Garamond"/>
                <a:cs typeface="Garamond"/>
              </a:rPr>
              <a:t>2021 </a:t>
            </a:r>
            <a:r>
              <a:rPr sz="2800" spc="-5" dirty="0">
                <a:latin typeface="Garamond"/>
                <a:cs typeface="Garamond"/>
              </a:rPr>
              <a:t>and  high previous rankings on the Air  </a:t>
            </a:r>
            <a:r>
              <a:rPr sz="2800" spc="-20" dirty="0">
                <a:latin typeface="Garamond"/>
                <a:cs typeface="Garamond"/>
              </a:rPr>
              <a:t>Program’s </a:t>
            </a:r>
            <a:r>
              <a:rPr sz="2800" spc="-5" dirty="0">
                <a:latin typeface="Garamond"/>
                <a:cs typeface="Garamond"/>
              </a:rPr>
              <a:t>Site Selection</a:t>
            </a:r>
            <a:r>
              <a:rPr sz="2800" spc="-60" dirty="0">
                <a:latin typeface="Garamond"/>
                <a:cs typeface="Garamond"/>
              </a:rPr>
              <a:t> </a:t>
            </a:r>
            <a:r>
              <a:rPr sz="2800" dirty="0">
                <a:latin typeface="Garamond"/>
                <a:cs typeface="Garamond"/>
              </a:rPr>
              <a:t>Report</a:t>
            </a:r>
          </a:p>
          <a:p>
            <a:pPr marL="698500" marR="5080" lvl="1" indent="-228600">
              <a:lnSpc>
                <a:spcPts val="2590"/>
              </a:lnSpc>
              <a:spcBef>
                <a:spcPts val="520"/>
              </a:spcBef>
              <a:buFont typeface="Arial"/>
              <a:buChar char="•"/>
              <a:tabLst>
                <a:tab pos="698500" algn="l"/>
              </a:tabLst>
            </a:pPr>
            <a:r>
              <a:rPr sz="2400" dirty="0">
                <a:latin typeface="Garamond"/>
                <a:cs typeface="Garamond"/>
              </a:rPr>
              <a:t>High </a:t>
            </a:r>
            <a:r>
              <a:rPr sz="2400" spc="-5" dirty="0">
                <a:latin typeface="Garamond"/>
                <a:cs typeface="Garamond"/>
              </a:rPr>
              <a:t>scores </a:t>
            </a:r>
            <a:r>
              <a:rPr sz="2400" dirty="0">
                <a:latin typeface="Garamond"/>
                <a:cs typeface="Garamond"/>
              </a:rPr>
              <a:t>for </a:t>
            </a:r>
            <a:r>
              <a:rPr sz="2400" spc="-5" dirty="0">
                <a:latin typeface="Garamond"/>
                <a:cs typeface="Garamond"/>
              </a:rPr>
              <a:t>both </a:t>
            </a:r>
            <a:r>
              <a:rPr sz="2400" spc="5" dirty="0">
                <a:latin typeface="Garamond"/>
                <a:cs typeface="Garamond"/>
              </a:rPr>
              <a:t>fumigant </a:t>
            </a:r>
            <a:r>
              <a:rPr sz="2400" dirty="0">
                <a:latin typeface="Garamond"/>
                <a:cs typeface="Garamond"/>
              </a:rPr>
              <a:t>use</a:t>
            </a:r>
            <a:r>
              <a:rPr sz="2400" spc="-90" dirty="0">
                <a:latin typeface="Garamond"/>
                <a:cs typeface="Garamond"/>
              </a:rPr>
              <a:t> </a:t>
            </a:r>
            <a:r>
              <a:rPr sz="2400" spc="-15" dirty="0">
                <a:latin typeface="Garamond"/>
                <a:cs typeface="Garamond"/>
              </a:rPr>
              <a:t>(Cowan)  </a:t>
            </a:r>
            <a:r>
              <a:rPr sz="2400" spc="-5" dirty="0">
                <a:latin typeface="Garamond"/>
                <a:cs typeface="Garamond"/>
              </a:rPr>
              <a:t>and </a:t>
            </a:r>
            <a:r>
              <a:rPr sz="2400" spc="-10" dirty="0">
                <a:latin typeface="Garamond"/>
                <a:cs typeface="Garamond"/>
              </a:rPr>
              <a:t>environmental </a:t>
            </a:r>
            <a:r>
              <a:rPr sz="2400" spc="-5" dirty="0">
                <a:latin typeface="Garamond"/>
                <a:cs typeface="Garamond"/>
              </a:rPr>
              <a:t>justice factors </a:t>
            </a:r>
            <a:r>
              <a:rPr sz="2400" spc="-15" dirty="0">
                <a:latin typeface="Garamond"/>
                <a:cs typeface="Garamond"/>
              </a:rPr>
              <a:t>(Cowan,  </a:t>
            </a:r>
            <a:r>
              <a:rPr sz="2400" spc="-5" dirty="0">
                <a:latin typeface="Garamond"/>
                <a:cs typeface="Garamond"/>
              </a:rPr>
              <a:t>Monterey </a:t>
            </a:r>
            <a:r>
              <a:rPr sz="2400" spc="-20" dirty="0">
                <a:latin typeface="Garamond"/>
                <a:cs typeface="Garamond"/>
              </a:rPr>
              <a:t>Park</a:t>
            </a:r>
            <a:r>
              <a:rPr sz="2400" spc="-80" dirty="0">
                <a:latin typeface="Garamond"/>
                <a:cs typeface="Garamond"/>
              </a:rPr>
              <a:t> </a:t>
            </a:r>
            <a:r>
              <a:rPr sz="2400" spc="-20" dirty="0">
                <a:latin typeface="Garamond"/>
                <a:cs typeface="Garamond"/>
              </a:rPr>
              <a:t>Tract).</a:t>
            </a:r>
            <a:endParaRPr sz="2400" dirty="0">
              <a:latin typeface="Garamond"/>
              <a:cs typeface="Garamond"/>
            </a:endParaRPr>
          </a:p>
          <a:p>
            <a:pPr lvl="1">
              <a:lnSpc>
                <a:spcPct val="100000"/>
              </a:lnSpc>
              <a:spcBef>
                <a:spcPts val="35"/>
              </a:spcBef>
              <a:buFont typeface="Arial"/>
              <a:buChar char="•"/>
            </a:pPr>
            <a:endParaRPr sz="3500" dirty="0">
              <a:latin typeface="Times New Roman"/>
              <a:cs typeface="Times New Roman"/>
            </a:endParaRPr>
          </a:p>
          <a:p>
            <a:pPr marL="241300" marR="509270" indent="-228600">
              <a:lnSpc>
                <a:spcPts val="3030"/>
              </a:lnSpc>
              <a:spcBef>
                <a:spcPts val="5"/>
              </a:spcBef>
              <a:buFont typeface="Arial"/>
              <a:buChar char="•"/>
              <a:tabLst>
                <a:tab pos="241300" algn="l"/>
                <a:tab pos="1542415" algn="l"/>
              </a:tabLst>
            </a:pPr>
            <a:r>
              <a:rPr sz="2800" spc="-5" dirty="0">
                <a:latin typeface="Garamond"/>
                <a:cs typeface="Garamond"/>
              </a:rPr>
              <a:t>Stanislaus County has </a:t>
            </a:r>
            <a:r>
              <a:rPr sz="2800" spc="-15" dirty="0">
                <a:latin typeface="Garamond"/>
                <a:cs typeface="Garamond"/>
              </a:rPr>
              <a:t>never </a:t>
            </a:r>
            <a:r>
              <a:rPr lang="en-US" sz="2800" spc="-5" dirty="0">
                <a:latin typeface="Garamond"/>
                <a:cs typeface="Garamond"/>
              </a:rPr>
              <a:t>had a targeted</a:t>
            </a:r>
            <a:r>
              <a:rPr sz="2800" spc="-5" dirty="0">
                <a:latin typeface="Garamond"/>
                <a:cs typeface="Garamond"/>
              </a:rPr>
              <a:t> Seasonal Study </a:t>
            </a:r>
            <a:r>
              <a:rPr sz="2800" spc="-20" dirty="0">
                <a:latin typeface="Garamond"/>
                <a:cs typeface="Garamond"/>
              </a:rPr>
              <a:t>by</a:t>
            </a:r>
            <a:r>
              <a:rPr sz="2800" spc="-80" dirty="0">
                <a:latin typeface="Garamond"/>
                <a:cs typeface="Garamond"/>
              </a:rPr>
              <a:t> </a:t>
            </a:r>
            <a:r>
              <a:rPr sz="2800" spc="-5" dirty="0">
                <a:latin typeface="Garamond"/>
                <a:cs typeface="Garamond"/>
              </a:rPr>
              <a:t>DPR</a:t>
            </a:r>
            <a:endParaRPr sz="2800" dirty="0">
              <a:latin typeface="Garamond"/>
              <a:cs typeface="Garamond"/>
            </a:endParaRPr>
          </a:p>
        </p:txBody>
      </p:sp>
      <p:sp>
        <p:nvSpPr>
          <p:cNvPr id="4" name="object 4"/>
          <p:cNvSpPr/>
          <p:nvPr/>
        </p:nvSpPr>
        <p:spPr>
          <a:xfrm>
            <a:off x="7693164" y="1472183"/>
            <a:ext cx="3674351" cy="433273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6025" y="327383"/>
            <a:ext cx="4615180" cy="670560"/>
          </a:xfrm>
          <a:prstGeom prst="rect">
            <a:avLst/>
          </a:prstGeom>
        </p:spPr>
        <p:txBody>
          <a:bodyPr vert="horz" wrap="square" lIns="0" tIns="0" rIns="0" bIns="0" rtlCol="0">
            <a:spAutoFit/>
          </a:bodyPr>
          <a:lstStyle/>
          <a:p>
            <a:pPr marL="12700">
              <a:lnSpc>
                <a:spcPct val="100000"/>
              </a:lnSpc>
              <a:tabLst>
                <a:tab pos="2935605" algn="l"/>
              </a:tabLst>
            </a:pPr>
            <a:r>
              <a:rPr sz="4400" spc="-140" dirty="0"/>
              <a:t>P</a:t>
            </a:r>
            <a:r>
              <a:rPr sz="4400" dirty="0"/>
              <a:t>es</a:t>
            </a:r>
            <a:r>
              <a:rPr sz="4400" spc="-5" dirty="0"/>
              <a:t>t</a:t>
            </a:r>
            <a:r>
              <a:rPr sz="4400" dirty="0"/>
              <a:t>ici</a:t>
            </a:r>
            <a:r>
              <a:rPr sz="4400" spc="5" dirty="0"/>
              <a:t>d</a:t>
            </a:r>
            <a:r>
              <a:rPr sz="4400" dirty="0"/>
              <a:t>es</a:t>
            </a:r>
            <a:r>
              <a:rPr sz="4400" spc="-10" dirty="0"/>
              <a:t> </a:t>
            </a:r>
            <a:r>
              <a:rPr sz="4400" spc="-5" dirty="0"/>
              <a:t>o</a:t>
            </a:r>
            <a:r>
              <a:rPr sz="4400" dirty="0"/>
              <a:t>f	I</a:t>
            </a:r>
            <a:r>
              <a:rPr sz="4400" spc="-5" dirty="0"/>
              <a:t>n</a:t>
            </a:r>
            <a:r>
              <a:rPr sz="4400" dirty="0"/>
              <a:t>te</a:t>
            </a:r>
            <a:r>
              <a:rPr sz="4400" spc="-5" dirty="0"/>
              <a:t>r</a:t>
            </a:r>
            <a:r>
              <a:rPr sz="4400" dirty="0"/>
              <a:t>est</a:t>
            </a:r>
            <a:endParaRPr sz="4400"/>
          </a:p>
        </p:txBody>
      </p:sp>
      <p:sp>
        <p:nvSpPr>
          <p:cNvPr id="3" name="object 3"/>
          <p:cNvSpPr txBox="1"/>
          <p:nvPr/>
        </p:nvSpPr>
        <p:spPr>
          <a:xfrm>
            <a:off x="496025" y="1426981"/>
            <a:ext cx="4184650" cy="3375732"/>
          </a:xfrm>
          <a:prstGeom prst="rect">
            <a:avLst/>
          </a:prstGeom>
        </p:spPr>
        <p:txBody>
          <a:bodyPr vert="horz" wrap="square" lIns="0" tIns="0" rIns="0" bIns="0" rtlCol="0">
            <a:spAutoFit/>
          </a:bodyPr>
          <a:lstStyle/>
          <a:p>
            <a:pPr marL="241300" marR="86995" indent="-228600">
              <a:lnSpc>
                <a:spcPts val="3030"/>
              </a:lnSpc>
              <a:buFont typeface="Arial"/>
              <a:buChar char="•"/>
              <a:tabLst>
                <a:tab pos="241300" algn="l"/>
              </a:tabLst>
            </a:pPr>
            <a:r>
              <a:rPr lang="en-US" sz="2800" spc="-5" dirty="0">
                <a:latin typeface="Garamond"/>
                <a:cs typeface="Garamond"/>
              </a:rPr>
              <a:t>Will s</a:t>
            </a:r>
            <a:r>
              <a:rPr sz="2800" spc="-5" dirty="0">
                <a:latin typeface="Garamond"/>
                <a:cs typeface="Garamond"/>
              </a:rPr>
              <a:t>ample for 1,3-  </a:t>
            </a:r>
            <a:r>
              <a:rPr sz="2800" spc="-10" dirty="0">
                <a:latin typeface="Garamond"/>
                <a:cs typeface="Garamond"/>
              </a:rPr>
              <a:t>Dichloropropene </a:t>
            </a:r>
            <a:r>
              <a:rPr sz="2800" spc="-5" dirty="0">
                <a:latin typeface="Garamond"/>
                <a:cs typeface="Garamond"/>
              </a:rPr>
              <a:t>(1,3-D),  </a:t>
            </a:r>
            <a:r>
              <a:rPr sz="2800" spc="-10" dirty="0">
                <a:latin typeface="Garamond"/>
                <a:cs typeface="Garamond"/>
              </a:rPr>
              <a:t>chloropicrin, MITC </a:t>
            </a:r>
            <a:r>
              <a:rPr lang="en-US" sz="2800" spc="-10" dirty="0">
                <a:latin typeface="Garamond"/>
                <a:cs typeface="Garamond"/>
              </a:rPr>
              <a:t>Pesticides </a:t>
            </a:r>
            <a:r>
              <a:rPr sz="2800" spc="-5" dirty="0">
                <a:latin typeface="Garamond"/>
                <a:cs typeface="Garamond"/>
              </a:rPr>
              <a:t>(</a:t>
            </a:r>
            <a:r>
              <a:rPr sz="2800" spc="-5" dirty="0" err="1">
                <a:latin typeface="Garamond"/>
                <a:cs typeface="Garamond"/>
              </a:rPr>
              <a:t>metam</a:t>
            </a:r>
            <a:r>
              <a:rPr lang="en-US" sz="2800" spc="-5" dirty="0">
                <a:latin typeface="Garamond"/>
                <a:cs typeface="Garamond"/>
              </a:rPr>
              <a:t> </a:t>
            </a:r>
            <a:r>
              <a:rPr sz="2800" spc="-5" dirty="0">
                <a:latin typeface="Garamond"/>
                <a:cs typeface="Garamond"/>
              </a:rPr>
              <a:t>sodium, metam potassium,  and</a:t>
            </a:r>
            <a:r>
              <a:rPr sz="2800" spc="-55" dirty="0">
                <a:latin typeface="Garamond"/>
                <a:cs typeface="Garamond"/>
              </a:rPr>
              <a:t> </a:t>
            </a:r>
            <a:r>
              <a:rPr sz="2800" spc="-5" dirty="0">
                <a:latin typeface="Garamond"/>
                <a:cs typeface="Garamond"/>
              </a:rPr>
              <a:t>dazomet).</a:t>
            </a:r>
            <a:endParaRPr sz="2800" dirty="0">
              <a:latin typeface="Garamond"/>
              <a:cs typeface="Garamond"/>
            </a:endParaRPr>
          </a:p>
          <a:p>
            <a:pPr marL="698500" marR="5080" lvl="1" indent="-228600">
              <a:lnSpc>
                <a:spcPts val="2590"/>
              </a:lnSpc>
              <a:spcBef>
                <a:spcPts val="520"/>
              </a:spcBef>
              <a:buFont typeface="Arial"/>
              <a:buChar char="•"/>
              <a:tabLst>
                <a:tab pos="698500" algn="l"/>
              </a:tabLst>
            </a:pPr>
            <a:r>
              <a:rPr sz="2400" spc="-5" dirty="0">
                <a:latin typeface="Garamond"/>
                <a:cs typeface="Garamond"/>
              </a:rPr>
              <a:t>Fumigants, </a:t>
            </a:r>
            <a:r>
              <a:rPr sz="2400" spc="-50" dirty="0">
                <a:latin typeface="Garamond"/>
                <a:cs typeface="Garamond"/>
              </a:rPr>
              <a:t>Toxic </a:t>
            </a:r>
            <a:r>
              <a:rPr sz="2400" spc="-5" dirty="0">
                <a:latin typeface="Garamond"/>
                <a:cs typeface="Garamond"/>
              </a:rPr>
              <a:t>Air  </a:t>
            </a:r>
            <a:r>
              <a:rPr sz="2400" spc="-10" dirty="0">
                <a:latin typeface="Garamond"/>
                <a:cs typeface="Garamond"/>
              </a:rPr>
              <a:t>Contaminants, </a:t>
            </a:r>
            <a:r>
              <a:rPr sz="2400" spc="-5" dirty="0">
                <a:latin typeface="Garamond"/>
                <a:cs typeface="Garamond"/>
              </a:rPr>
              <a:t>and </a:t>
            </a:r>
            <a:r>
              <a:rPr sz="2400" spc="-10" dirty="0">
                <a:latin typeface="Garamond"/>
                <a:cs typeface="Garamond"/>
              </a:rPr>
              <a:t>Restricted  </a:t>
            </a:r>
            <a:r>
              <a:rPr sz="2400" spc="-5" dirty="0">
                <a:latin typeface="Garamond"/>
                <a:cs typeface="Garamond"/>
              </a:rPr>
              <a:t>Materials</a:t>
            </a:r>
            <a:endParaRPr sz="2400" dirty="0">
              <a:latin typeface="Garamond"/>
              <a:cs typeface="Garamond"/>
            </a:endParaRPr>
          </a:p>
        </p:txBody>
      </p:sp>
      <p:sp>
        <p:nvSpPr>
          <p:cNvPr id="4" name="object 4"/>
          <p:cNvSpPr txBox="1"/>
          <p:nvPr/>
        </p:nvSpPr>
        <p:spPr>
          <a:xfrm>
            <a:off x="496025" y="4918464"/>
            <a:ext cx="4081145" cy="798830"/>
          </a:xfrm>
          <a:prstGeom prst="rect">
            <a:avLst/>
          </a:prstGeom>
        </p:spPr>
        <p:txBody>
          <a:bodyPr vert="horz" wrap="square" lIns="0" tIns="0" rIns="0" bIns="0" rtlCol="0">
            <a:spAutoFit/>
          </a:bodyPr>
          <a:lstStyle/>
          <a:p>
            <a:pPr marL="241300" marR="5080" indent="-228600">
              <a:lnSpc>
                <a:spcPts val="3030"/>
              </a:lnSpc>
              <a:buFont typeface="Arial"/>
              <a:buChar char="•"/>
              <a:tabLst>
                <a:tab pos="241300" algn="l"/>
              </a:tabLst>
            </a:pPr>
            <a:r>
              <a:rPr sz="2800" spc="-5" dirty="0">
                <a:latin typeface="Garamond"/>
                <a:cs typeface="Garamond"/>
              </a:rPr>
              <a:t>1,3-D has the highest use in  the</a:t>
            </a:r>
            <a:r>
              <a:rPr sz="2800" spc="-85" dirty="0">
                <a:latin typeface="Garamond"/>
                <a:cs typeface="Garamond"/>
              </a:rPr>
              <a:t> </a:t>
            </a:r>
            <a:r>
              <a:rPr sz="2800" spc="-5" dirty="0">
                <a:latin typeface="Garamond"/>
                <a:cs typeface="Garamond"/>
              </a:rPr>
              <a:t>area.</a:t>
            </a:r>
            <a:endParaRPr sz="2800">
              <a:latin typeface="Garamond"/>
              <a:cs typeface="Garamond"/>
            </a:endParaRPr>
          </a:p>
        </p:txBody>
      </p:sp>
      <p:sp>
        <p:nvSpPr>
          <p:cNvPr id="5" name="object 5"/>
          <p:cNvSpPr/>
          <p:nvPr/>
        </p:nvSpPr>
        <p:spPr>
          <a:xfrm>
            <a:off x="6263640" y="2569464"/>
            <a:ext cx="5539739" cy="282549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637019" y="3569208"/>
            <a:ext cx="79375" cy="196850"/>
          </a:xfrm>
          <a:custGeom>
            <a:avLst/>
            <a:gdLst/>
            <a:ahLst/>
            <a:cxnLst/>
            <a:rect l="l" t="t" r="r" b="b"/>
            <a:pathLst>
              <a:path w="79375" h="196850">
                <a:moveTo>
                  <a:pt x="79248" y="0"/>
                </a:moveTo>
                <a:lnTo>
                  <a:pt x="56388" y="196596"/>
                </a:lnTo>
                <a:lnTo>
                  <a:pt x="0" y="196596"/>
                </a:lnTo>
              </a:path>
            </a:pathLst>
          </a:custGeom>
          <a:ln w="9525">
            <a:solidFill>
              <a:srgbClr val="A6A6A6"/>
            </a:solidFill>
          </a:ln>
        </p:spPr>
        <p:txBody>
          <a:bodyPr wrap="square" lIns="0" tIns="0" rIns="0" bIns="0" rtlCol="0"/>
          <a:lstStyle/>
          <a:p>
            <a:endParaRPr/>
          </a:p>
        </p:txBody>
      </p:sp>
      <p:sp>
        <p:nvSpPr>
          <p:cNvPr id="7" name="object 7"/>
          <p:cNvSpPr/>
          <p:nvPr/>
        </p:nvSpPr>
        <p:spPr>
          <a:xfrm>
            <a:off x="6416040" y="3387852"/>
            <a:ext cx="367665" cy="13970"/>
          </a:xfrm>
          <a:custGeom>
            <a:avLst/>
            <a:gdLst/>
            <a:ahLst/>
            <a:cxnLst/>
            <a:rect l="l" t="t" r="r" b="b"/>
            <a:pathLst>
              <a:path w="367665" h="13970">
                <a:moveTo>
                  <a:pt x="367284" y="13715"/>
                </a:moveTo>
                <a:lnTo>
                  <a:pt x="57912" y="0"/>
                </a:lnTo>
                <a:lnTo>
                  <a:pt x="0" y="0"/>
                </a:lnTo>
              </a:path>
            </a:pathLst>
          </a:custGeom>
          <a:ln w="9525">
            <a:solidFill>
              <a:srgbClr val="A6A6A6"/>
            </a:solidFill>
          </a:ln>
        </p:spPr>
        <p:txBody>
          <a:bodyPr wrap="square" lIns="0" tIns="0" rIns="0" bIns="0" rtlCol="0"/>
          <a:lstStyle/>
          <a:p>
            <a:endParaRPr/>
          </a:p>
        </p:txBody>
      </p:sp>
      <p:sp>
        <p:nvSpPr>
          <p:cNvPr id="8" name="object 8"/>
          <p:cNvSpPr/>
          <p:nvPr/>
        </p:nvSpPr>
        <p:spPr>
          <a:xfrm>
            <a:off x="6550152" y="3253740"/>
            <a:ext cx="329565" cy="20320"/>
          </a:xfrm>
          <a:custGeom>
            <a:avLst/>
            <a:gdLst/>
            <a:ahLst/>
            <a:cxnLst/>
            <a:rect l="l" t="t" r="r" b="b"/>
            <a:pathLst>
              <a:path w="329565" h="20320">
                <a:moveTo>
                  <a:pt x="329183" y="19812"/>
                </a:moveTo>
                <a:lnTo>
                  <a:pt x="56387" y="0"/>
                </a:lnTo>
                <a:lnTo>
                  <a:pt x="0" y="0"/>
                </a:lnTo>
              </a:path>
            </a:pathLst>
          </a:custGeom>
          <a:ln w="9525">
            <a:solidFill>
              <a:srgbClr val="A6A6A6"/>
            </a:solidFill>
          </a:ln>
        </p:spPr>
        <p:txBody>
          <a:bodyPr wrap="square" lIns="0" tIns="0" rIns="0" bIns="0" rtlCol="0"/>
          <a:lstStyle/>
          <a:p>
            <a:endParaRPr/>
          </a:p>
        </p:txBody>
      </p:sp>
      <p:sp>
        <p:nvSpPr>
          <p:cNvPr id="9" name="object 9"/>
          <p:cNvSpPr/>
          <p:nvPr/>
        </p:nvSpPr>
        <p:spPr>
          <a:xfrm>
            <a:off x="6806183" y="2711195"/>
            <a:ext cx="187960" cy="452755"/>
          </a:xfrm>
          <a:custGeom>
            <a:avLst/>
            <a:gdLst/>
            <a:ahLst/>
            <a:cxnLst/>
            <a:rect l="l" t="t" r="r" b="b"/>
            <a:pathLst>
              <a:path w="187959" h="452755">
                <a:moveTo>
                  <a:pt x="187451" y="452627"/>
                </a:moveTo>
                <a:lnTo>
                  <a:pt x="57911" y="0"/>
                </a:lnTo>
                <a:lnTo>
                  <a:pt x="0" y="0"/>
                </a:lnTo>
              </a:path>
            </a:pathLst>
          </a:custGeom>
          <a:ln w="9525">
            <a:solidFill>
              <a:srgbClr val="A6A6A6"/>
            </a:solidFill>
          </a:ln>
        </p:spPr>
        <p:txBody>
          <a:bodyPr wrap="square" lIns="0" tIns="0" rIns="0" bIns="0" rtlCol="0"/>
          <a:lstStyle/>
          <a:p>
            <a:endParaRPr/>
          </a:p>
        </p:txBody>
      </p:sp>
      <p:sp>
        <p:nvSpPr>
          <p:cNvPr id="10" name="object 10"/>
          <p:cNvSpPr/>
          <p:nvPr/>
        </p:nvSpPr>
        <p:spPr>
          <a:xfrm>
            <a:off x="6720840" y="2441448"/>
            <a:ext cx="396240" cy="631190"/>
          </a:xfrm>
          <a:custGeom>
            <a:avLst/>
            <a:gdLst/>
            <a:ahLst/>
            <a:cxnLst/>
            <a:rect l="l" t="t" r="r" b="b"/>
            <a:pathLst>
              <a:path w="396240" h="631189">
                <a:moveTo>
                  <a:pt x="396240" y="630936"/>
                </a:moveTo>
                <a:lnTo>
                  <a:pt x="56388" y="0"/>
                </a:lnTo>
                <a:lnTo>
                  <a:pt x="0" y="0"/>
                </a:lnTo>
              </a:path>
            </a:pathLst>
          </a:custGeom>
          <a:ln w="9525">
            <a:solidFill>
              <a:srgbClr val="A6A6A6"/>
            </a:solidFill>
          </a:ln>
        </p:spPr>
        <p:txBody>
          <a:bodyPr wrap="square" lIns="0" tIns="0" rIns="0" bIns="0" rtlCol="0"/>
          <a:lstStyle/>
          <a:p>
            <a:endParaRPr/>
          </a:p>
        </p:txBody>
      </p:sp>
      <p:sp>
        <p:nvSpPr>
          <p:cNvPr id="11" name="object 11"/>
          <p:cNvSpPr/>
          <p:nvPr/>
        </p:nvSpPr>
        <p:spPr>
          <a:xfrm>
            <a:off x="7249668" y="2334767"/>
            <a:ext cx="70485" cy="657225"/>
          </a:xfrm>
          <a:custGeom>
            <a:avLst/>
            <a:gdLst/>
            <a:ahLst/>
            <a:cxnLst/>
            <a:rect l="l" t="t" r="r" b="b"/>
            <a:pathLst>
              <a:path w="70484" h="657225">
                <a:moveTo>
                  <a:pt x="0" y="656843"/>
                </a:moveTo>
                <a:lnTo>
                  <a:pt x="13716" y="0"/>
                </a:lnTo>
                <a:lnTo>
                  <a:pt x="70104" y="0"/>
                </a:lnTo>
              </a:path>
            </a:pathLst>
          </a:custGeom>
          <a:ln w="9524">
            <a:solidFill>
              <a:srgbClr val="A6A6A6"/>
            </a:solidFill>
          </a:ln>
        </p:spPr>
        <p:txBody>
          <a:bodyPr wrap="square" lIns="0" tIns="0" rIns="0" bIns="0" rtlCol="0"/>
          <a:lstStyle/>
          <a:p>
            <a:endParaRPr/>
          </a:p>
        </p:txBody>
      </p:sp>
      <p:sp>
        <p:nvSpPr>
          <p:cNvPr id="12" name="object 12"/>
          <p:cNvSpPr txBox="1"/>
          <p:nvPr/>
        </p:nvSpPr>
        <p:spPr>
          <a:xfrm>
            <a:off x="9421539" y="3054794"/>
            <a:ext cx="1279525" cy="361315"/>
          </a:xfrm>
          <a:prstGeom prst="rect">
            <a:avLst/>
          </a:prstGeom>
        </p:spPr>
        <p:txBody>
          <a:bodyPr vert="horz" wrap="square" lIns="0" tIns="0" rIns="0" bIns="0" rtlCol="0">
            <a:spAutoFit/>
          </a:bodyPr>
          <a:lstStyle/>
          <a:p>
            <a:pPr marL="516890" marR="5080" indent="-504825">
              <a:lnSpc>
                <a:spcPct val="101800"/>
              </a:lnSpc>
            </a:pPr>
            <a:r>
              <a:rPr sz="1100" spc="-5" dirty="0">
                <a:latin typeface="Calibri"/>
                <a:cs typeface="Calibri"/>
              </a:rPr>
              <a:t>1,3-Dichloropropene*  </a:t>
            </a:r>
            <a:r>
              <a:rPr sz="1100" dirty="0">
                <a:latin typeface="Calibri"/>
                <a:cs typeface="Calibri"/>
              </a:rPr>
              <a:t>33%</a:t>
            </a:r>
            <a:endParaRPr sz="1100">
              <a:latin typeface="Calibri"/>
              <a:cs typeface="Calibri"/>
            </a:endParaRPr>
          </a:p>
        </p:txBody>
      </p:sp>
      <p:sp>
        <p:nvSpPr>
          <p:cNvPr id="13" name="object 13"/>
          <p:cNvSpPr txBox="1"/>
          <p:nvPr/>
        </p:nvSpPr>
        <p:spPr>
          <a:xfrm>
            <a:off x="9178699" y="4034568"/>
            <a:ext cx="688340" cy="361315"/>
          </a:xfrm>
          <a:prstGeom prst="rect">
            <a:avLst/>
          </a:prstGeom>
        </p:spPr>
        <p:txBody>
          <a:bodyPr vert="horz" wrap="square" lIns="0" tIns="0" rIns="0" bIns="0" rtlCol="0">
            <a:spAutoFit/>
          </a:bodyPr>
          <a:lstStyle/>
          <a:p>
            <a:pPr marL="220979" marR="5080" indent="-208915">
              <a:lnSpc>
                <a:spcPct val="101800"/>
              </a:lnSpc>
            </a:pPr>
            <a:r>
              <a:rPr sz="1100" spc="-5" dirty="0">
                <a:latin typeface="Calibri"/>
                <a:cs typeface="Calibri"/>
              </a:rPr>
              <a:t>Minerial</a:t>
            </a:r>
            <a:r>
              <a:rPr sz="1100" spc="-70" dirty="0">
                <a:latin typeface="Calibri"/>
                <a:cs typeface="Calibri"/>
              </a:rPr>
              <a:t> </a:t>
            </a:r>
            <a:r>
              <a:rPr sz="1100" spc="-5" dirty="0">
                <a:latin typeface="Calibri"/>
                <a:cs typeface="Calibri"/>
              </a:rPr>
              <a:t>Oil  </a:t>
            </a:r>
            <a:r>
              <a:rPr sz="1100" dirty="0">
                <a:latin typeface="Calibri"/>
                <a:cs typeface="Calibri"/>
              </a:rPr>
              <a:t>22%</a:t>
            </a:r>
            <a:endParaRPr sz="1100">
              <a:latin typeface="Calibri"/>
              <a:cs typeface="Calibri"/>
            </a:endParaRPr>
          </a:p>
        </p:txBody>
      </p:sp>
      <p:sp>
        <p:nvSpPr>
          <p:cNvPr id="14" name="object 14"/>
          <p:cNvSpPr txBox="1"/>
          <p:nvPr/>
        </p:nvSpPr>
        <p:spPr>
          <a:xfrm>
            <a:off x="7524805" y="4050131"/>
            <a:ext cx="669925" cy="361315"/>
          </a:xfrm>
          <a:prstGeom prst="rect">
            <a:avLst/>
          </a:prstGeom>
        </p:spPr>
        <p:txBody>
          <a:bodyPr vert="horz" wrap="square" lIns="0" tIns="0" rIns="0" bIns="0" rtlCol="0">
            <a:spAutoFit/>
          </a:bodyPr>
          <a:lstStyle/>
          <a:p>
            <a:pPr marL="212090" marR="5080" indent="-200025">
              <a:lnSpc>
                <a:spcPct val="101800"/>
              </a:lnSpc>
            </a:pPr>
            <a:r>
              <a:rPr sz="1100" spc="-5" dirty="0">
                <a:latin typeface="Calibri"/>
                <a:cs typeface="Calibri"/>
              </a:rPr>
              <a:t>Gl</a:t>
            </a:r>
            <a:r>
              <a:rPr sz="1100" dirty="0">
                <a:latin typeface="Calibri"/>
                <a:cs typeface="Calibri"/>
              </a:rPr>
              <a:t>y</a:t>
            </a:r>
            <a:r>
              <a:rPr sz="1100" spc="-5" dirty="0">
                <a:latin typeface="Calibri"/>
                <a:cs typeface="Calibri"/>
              </a:rPr>
              <a:t>ph</a:t>
            </a:r>
            <a:r>
              <a:rPr sz="1100" spc="5" dirty="0">
                <a:latin typeface="Calibri"/>
                <a:cs typeface="Calibri"/>
              </a:rPr>
              <a:t>o</a:t>
            </a:r>
            <a:r>
              <a:rPr sz="1100" dirty="0">
                <a:latin typeface="Calibri"/>
                <a:cs typeface="Calibri"/>
              </a:rPr>
              <a:t>s</a:t>
            </a:r>
            <a:r>
              <a:rPr sz="1100" spc="-5" dirty="0">
                <a:latin typeface="Calibri"/>
                <a:cs typeface="Calibri"/>
              </a:rPr>
              <a:t>a</a:t>
            </a:r>
            <a:r>
              <a:rPr sz="1100" dirty="0">
                <a:latin typeface="Calibri"/>
                <a:cs typeface="Calibri"/>
              </a:rPr>
              <a:t>te  10%</a:t>
            </a:r>
            <a:endParaRPr sz="1100">
              <a:latin typeface="Calibri"/>
              <a:cs typeface="Calibri"/>
            </a:endParaRPr>
          </a:p>
        </p:txBody>
      </p:sp>
      <p:sp>
        <p:nvSpPr>
          <p:cNvPr id="15" name="object 15"/>
          <p:cNvSpPr txBox="1"/>
          <p:nvPr/>
        </p:nvSpPr>
        <p:spPr>
          <a:xfrm>
            <a:off x="6897094" y="3684889"/>
            <a:ext cx="359410" cy="361315"/>
          </a:xfrm>
          <a:prstGeom prst="rect">
            <a:avLst/>
          </a:prstGeom>
        </p:spPr>
        <p:txBody>
          <a:bodyPr vert="horz" wrap="square" lIns="0" tIns="0" rIns="0" bIns="0" rtlCol="0">
            <a:spAutoFit/>
          </a:bodyPr>
          <a:lstStyle/>
          <a:p>
            <a:pPr marL="93345" marR="5080" indent="-81280">
              <a:lnSpc>
                <a:spcPct val="101800"/>
              </a:lnSpc>
            </a:pPr>
            <a:r>
              <a:rPr sz="1100" spc="-5" dirty="0">
                <a:latin typeface="Calibri"/>
                <a:cs typeface="Calibri"/>
              </a:rPr>
              <a:t>Sulfu</a:t>
            </a:r>
            <a:r>
              <a:rPr sz="1100" dirty="0">
                <a:latin typeface="Calibri"/>
                <a:cs typeface="Calibri"/>
              </a:rPr>
              <a:t>r  7%</a:t>
            </a:r>
            <a:endParaRPr sz="1100">
              <a:latin typeface="Calibri"/>
              <a:cs typeface="Calibri"/>
            </a:endParaRPr>
          </a:p>
        </p:txBody>
      </p:sp>
      <p:sp>
        <p:nvSpPr>
          <p:cNvPr id="16" name="object 16"/>
          <p:cNvSpPr txBox="1"/>
          <p:nvPr/>
        </p:nvSpPr>
        <p:spPr>
          <a:xfrm>
            <a:off x="5568203" y="3622637"/>
            <a:ext cx="1054100" cy="361315"/>
          </a:xfrm>
          <a:prstGeom prst="rect">
            <a:avLst/>
          </a:prstGeom>
        </p:spPr>
        <p:txBody>
          <a:bodyPr vert="horz" wrap="square" lIns="0" tIns="0" rIns="0" bIns="0" rtlCol="0">
            <a:spAutoFit/>
          </a:bodyPr>
          <a:lstStyle/>
          <a:p>
            <a:pPr marL="440690" marR="5080" indent="-428625">
              <a:lnSpc>
                <a:spcPct val="101800"/>
              </a:lnSpc>
            </a:pPr>
            <a:r>
              <a:rPr sz="1100" dirty="0">
                <a:latin typeface="Calibri"/>
                <a:cs typeface="Calibri"/>
              </a:rPr>
              <a:t>Copper</a:t>
            </a:r>
            <a:r>
              <a:rPr sz="1100" spc="-60" dirty="0">
                <a:latin typeface="Calibri"/>
                <a:cs typeface="Calibri"/>
              </a:rPr>
              <a:t> </a:t>
            </a:r>
            <a:r>
              <a:rPr sz="1100" spc="-5" dirty="0">
                <a:latin typeface="Calibri"/>
                <a:cs typeface="Calibri"/>
              </a:rPr>
              <a:t>Hydroxide  </a:t>
            </a:r>
            <a:r>
              <a:rPr sz="1100" dirty="0">
                <a:latin typeface="Calibri"/>
                <a:cs typeface="Calibri"/>
              </a:rPr>
              <a:t>3%</a:t>
            </a:r>
            <a:endParaRPr sz="1100">
              <a:latin typeface="Calibri"/>
              <a:cs typeface="Calibri"/>
            </a:endParaRPr>
          </a:p>
        </p:txBody>
      </p:sp>
      <p:sp>
        <p:nvSpPr>
          <p:cNvPr id="17" name="object 17"/>
          <p:cNvSpPr txBox="1"/>
          <p:nvPr/>
        </p:nvSpPr>
        <p:spPr>
          <a:xfrm>
            <a:off x="5577176" y="2565749"/>
            <a:ext cx="1223010" cy="1037590"/>
          </a:xfrm>
          <a:prstGeom prst="rect">
            <a:avLst/>
          </a:prstGeom>
        </p:spPr>
        <p:txBody>
          <a:bodyPr vert="horz" wrap="square" lIns="0" tIns="0" rIns="0" bIns="0" rtlCol="0">
            <a:spAutoFit/>
          </a:bodyPr>
          <a:lstStyle/>
          <a:p>
            <a:pPr marL="530225" marR="5080" indent="-509270">
              <a:lnSpc>
                <a:spcPct val="101800"/>
              </a:lnSpc>
            </a:pPr>
            <a:r>
              <a:rPr sz="1100" dirty="0">
                <a:latin typeface="Calibri"/>
                <a:cs typeface="Calibri"/>
              </a:rPr>
              <a:t>Potassium</a:t>
            </a:r>
            <a:r>
              <a:rPr sz="1100" spc="-100" dirty="0">
                <a:latin typeface="Calibri"/>
                <a:cs typeface="Calibri"/>
              </a:rPr>
              <a:t> </a:t>
            </a:r>
            <a:r>
              <a:rPr sz="1100" dirty="0">
                <a:latin typeface="Calibri"/>
                <a:cs typeface="Calibri"/>
              </a:rPr>
              <a:t>Phosphite  2%</a:t>
            </a:r>
            <a:endParaRPr sz="1100">
              <a:latin typeface="Calibri"/>
              <a:cs typeface="Calibri"/>
            </a:endParaRPr>
          </a:p>
          <a:p>
            <a:pPr marL="283210" marR="247015" indent="-13970">
              <a:lnSpc>
                <a:spcPct val="101800"/>
              </a:lnSpc>
              <a:spcBef>
                <a:spcPts val="235"/>
              </a:spcBef>
            </a:pPr>
            <a:r>
              <a:rPr sz="1100" spc="-5" dirty="0">
                <a:latin typeface="Calibri"/>
                <a:cs typeface="Calibri"/>
              </a:rPr>
              <a:t>Gluf</a:t>
            </a:r>
            <a:r>
              <a:rPr sz="1100" spc="5" dirty="0">
                <a:latin typeface="Calibri"/>
                <a:cs typeface="Calibri"/>
              </a:rPr>
              <a:t>o</a:t>
            </a:r>
            <a:r>
              <a:rPr sz="1100" dirty="0">
                <a:latin typeface="Calibri"/>
                <a:cs typeface="Calibri"/>
              </a:rPr>
              <a:t>s</a:t>
            </a:r>
            <a:r>
              <a:rPr sz="1100" spc="-5" dirty="0">
                <a:latin typeface="Calibri"/>
                <a:cs typeface="Calibri"/>
              </a:rPr>
              <a:t>ina</a:t>
            </a:r>
            <a:r>
              <a:rPr sz="1100" dirty="0">
                <a:latin typeface="Calibri"/>
                <a:cs typeface="Calibri"/>
              </a:rPr>
              <a:t>te-  </a:t>
            </a:r>
            <a:r>
              <a:rPr sz="1100" spc="-100" dirty="0">
                <a:latin typeface="Calibri"/>
                <a:cs typeface="Calibri"/>
              </a:rPr>
              <a:t>Ammonium</a:t>
            </a:r>
            <a:endParaRPr sz="1100">
              <a:latin typeface="Calibri"/>
              <a:cs typeface="Calibri"/>
            </a:endParaRPr>
          </a:p>
          <a:p>
            <a:pPr marL="330835" indent="-318770">
              <a:lnSpc>
                <a:spcPts val="1055"/>
              </a:lnSpc>
            </a:pPr>
            <a:r>
              <a:rPr sz="1100" spc="-85" dirty="0">
                <a:latin typeface="Calibri"/>
                <a:cs typeface="Calibri"/>
              </a:rPr>
              <a:t>Chlorotha</a:t>
            </a:r>
            <a:r>
              <a:rPr sz="1650" spc="-127" baseline="-15151" dirty="0">
                <a:latin typeface="Calibri"/>
                <a:cs typeface="Calibri"/>
              </a:rPr>
              <a:t>2</a:t>
            </a:r>
            <a:r>
              <a:rPr sz="1100" spc="-85" dirty="0">
                <a:latin typeface="Calibri"/>
                <a:cs typeface="Calibri"/>
              </a:rPr>
              <a:t>l</a:t>
            </a:r>
            <a:r>
              <a:rPr sz="1650" spc="-127" baseline="-15151" dirty="0">
                <a:latin typeface="Calibri"/>
                <a:cs typeface="Calibri"/>
              </a:rPr>
              <a:t>%</a:t>
            </a:r>
            <a:r>
              <a:rPr sz="1100" spc="-85" dirty="0">
                <a:latin typeface="Calibri"/>
                <a:cs typeface="Calibri"/>
              </a:rPr>
              <a:t>onil</a:t>
            </a:r>
            <a:endParaRPr sz="1100">
              <a:latin typeface="Calibri"/>
              <a:cs typeface="Calibri"/>
            </a:endParaRPr>
          </a:p>
          <a:p>
            <a:pPr marL="330835">
              <a:lnSpc>
                <a:spcPct val="100000"/>
              </a:lnSpc>
              <a:spcBef>
                <a:spcPts val="25"/>
              </a:spcBef>
            </a:pPr>
            <a:r>
              <a:rPr sz="1100" dirty="0">
                <a:latin typeface="Calibri"/>
                <a:cs typeface="Calibri"/>
              </a:rPr>
              <a:t>2%</a:t>
            </a:r>
            <a:endParaRPr sz="1100">
              <a:latin typeface="Calibri"/>
              <a:cs typeface="Calibri"/>
            </a:endParaRPr>
          </a:p>
        </p:txBody>
      </p:sp>
      <p:sp>
        <p:nvSpPr>
          <p:cNvPr id="18" name="object 18"/>
          <p:cNvSpPr txBox="1"/>
          <p:nvPr/>
        </p:nvSpPr>
        <p:spPr>
          <a:xfrm>
            <a:off x="6188483" y="2127599"/>
            <a:ext cx="855344" cy="361315"/>
          </a:xfrm>
          <a:prstGeom prst="rect">
            <a:avLst/>
          </a:prstGeom>
        </p:spPr>
        <p:txBody>
          <a:bodyPr vert="horz" wrap="square" lIns="0" tIns="0" rIns="0" bIns="0" rtlCol="0">
            <a:spAutoFit/>
          </a:bodyPr>
          <a:lstStyle/>
          <a:p>
            <a:pPr marL="341630" marR="5080" indent="-329565">
              <a:lnSpc>
                <a:spcPct val="101800"/>
              </a:lnSpc>
            </a:pPr>
            <a:r>
              <a:rPr sz="1100" spc="5" dirty="0">
                <a:latin typeface="Calibri"/>
                <a:cs typeface="Calibri"/>
              </a:rPr>
              <a:t>P</a:t>
            </a:r>
            <a:r>
              <a:rPr sz="1100" dirty="0">
                <a:latin typeface="Calibri"/>
                <a:cs typeface="Calibri"/>
              </a:rPr>
              <a:t>e</a:t>
            </a:r>
            <a:r>
              <a:rPr sz="1100" spc="-5" dirty="0">
                <a:latin typeface="Calibri"/>
                <a:cs typeface="Calibri"/>
              </a:rPr>
              <a:t>ndi</a:t>
            </a:r>
            <a:r>
              <a:rPr sz="1100" spc="5" dirty="0">
                <a:latin typeface="Calibri"/>
                <a:cs typeface="Calibri"/>
              </a:rPr>
              <a:t>m</a:t>
            </a:r>
            <a:r>
              <a:rPr sz="1100" dirty="0">
                <a:latin typeface="Calibri"/>
                <a:cs typeface="Calibri"/>
              </a:rPr>
              <a:t>et</a:t>
            </a:r>
            <a:r>
              <a:rPr sz="1100" spc="-5" dirty="0">
                <a:latin typeface="Calibri"/>
                <a:cs typeface="Calibri"/>
              </a:rPr>
              <a:t>halin  </a:t>
            </a:r>
            <a:r>
              <a:rPr sz="1100" dirty="0">
                <a:latin typeface="Calibri"/>
                <a:cs typeface="Calibri"/>
              </a:rPr>
              <a:t>2%</a:t>
            </a:r>
            <a:endParaRPr sz="1100">
              <a:latin typeface="Calibri"/>
              <a:cs typeface="Calibri"/>
            </a:endParaRPr>
          </a:p>
        </p:txBody>
      </p:sp>
      <p:sp>
        <p:nvSpPr>
          <p:cNvPr id="19" name="object 19"/>
          <p:cNvSpPr txBox="1"/>
          <p:nvPr/>
        </p:nvSpPr>
        <p:spPr>
          <a:xfrm>
            <a:off x="7028750" y="2021181"/>
            <a:ext cx="791845" cy="361315"/>
          </a:xfrm>
          <a:prstGeom prst="rect">
            <a:avLst/>
          </a:prstGeom>
        </p:spPr>
        <p:txBody>
          <a:bodyPr vert="horz" wrap="square" lIns="0" tIns="0" rIns="0" bIns="0" rtlCol="0">
            <a:spAutoFit/>
          </a:bodyPr>
          <a:lstStyle/>
          <a:p>
            <a:pPr marL="309880" marR="5080" indent="-297815">
              <a:lnSpc>
                <a:spcPct val="101800"/>
              </a:lnSpc>
            </a:pPr>
            <a:r>
              <a:rPr sz="1100" spc="-5" dirty="0">
                <a:latin typeface="Calibri"/>
                <a:cs typeface="Calibri"/>
              </a:rPr>
              <a:t>Chl</a:t>
            </a:r>
            <a:r>
              <a:rPr sz="1100" spc="5" dirty="0">
                <a:latin typeface="Calibri"/>
                <a:cs typeface="Calibri"/>
              </a:rPr>
              <a:t>o</a:t>
            </a:r>
            <a:r>
              <a:rPr sz="1100" spc="-5" dirty="0">
                <a:latin typeface="Calibri"/>
                <a:cs typeface="Calibri"/>
              </a:rPr>
              <a:t>r</a:t>
            </a:r>
            <a:r>
              <a:rPr sz="1100" spc="5" dirty="0">
                <a:latin typeface="Calibri"/>
                <a:cs typeface="Calibri"/>
              </a:rPr>
              <a:t>o</a:t>
            </a:r>
            <a:r>
              <a:rPr sz="1100" spc="-5" dirty="0">
                <a:latin typeface="Calibri"/>
                <a:cs typeface="Calibri"/>
              </a:rPr>
              <a:t>pi</a:t>
            </a:r>
            <a:r>
              <a:rPr sz="1100" dirty="0">
                <a:latin typeface="Calibri"/>
                <a:cs typeface="Calibri"/>
              </a:rPr>
              <a:t>c</a:t>
            </a:r>
            <a:r>
              <a:rPr sz="1100" spc="-5" dirty="0">
                <a:latin typeface="Calibri"/>
                <a:cs typeface="Calibri"/>
              </a:rPr>
              <a:t>rin</a:t>
            </a:r>
            <a:r>
              <a:rPr sz="1100" dirty="0">
                <a:latin typeface="Calibri"/>
                <a:cs typeface="Calibri"/>
              </a:rPr>
              <a:t>*  2%</a:t>
            </a:r>
            <a:endParaRPr sz="1100">
              <a:latin typeface="Calibri"/>
              <a:cs typeface="Calibri"/>
            </a:endParaRPr>
          </a:p>
        </p:txBody>
      </p:sp>
      <p:sp>
        <p:nvSpPr>
          <p:cNvPr id="20" name="object 20"/>
          <p:cNvSpPr txBox="1"/>
          <p:nvPr/>
        </p:nvSpPr>
        <p:spPr>
          <a:xfrm>
            <a:off x="7969825" y="2767441"/>
            <a:ext cx="872490" cy="358140"/>
          </a:xfrm>
          <a:prstGeom prst="rect">
            <a:avLst/>
          </a:prstGeom>
        </p:spPr>
        <p:txBody>
          <a:bodyPr vert="horz" wrap="square" lIns="0" tIns="0" rIns="0" bIns="0" rtlCol="0">
            <a:spAutoFit/>
          </a:bodyPr>
          <a:lstStyle/>
          <a:p>
            <a:pPr algn="ctr">
              <a:lnSpc>
                <a:spcPct val="100000"/>
              </a:lnSpc>
            </a:pPr>
            <a:r>
              <a:rPr sz="1100" dirty="0">
                <a:latin typeface="Calibri"/>
                <a:cs typeface="Calibri"/>
              </a:rPr>
              <a:t>274 Other</a:t>
            </a:r>
            <a:r>
              <a:rPr sz="1100" spc="-114" dirty="0">
                <a:latin typeface="Calibri"/>
                <a:cs typeface="Calibri"/>
              </a:rPr>
              <a:t> </a:t>
            </a:r>
            <a:r>
              <a:rPr sz="1100" spc="-5" dirty="0">
                <a:latin typeface="Calibri"/>
                <a:cs typeface="Calibri"/>
              </a:rPr>
              <a:t>A.I.s</a:t>
            </a:r>
            <a:endParaRPr sz="1100">
              <a:latin typeface="Calibri"/>
              <a:cs typeface="Calibri"/>
            </a:endParaRPr>
          </a:p>
          <a:p>
            <a:pPr marL="635" algn="ctr">
              <a:lnSpc>
                <a:spcPct val="100000"/>
              </a:lnSpc>
              <a:spcBef>
                <a:spcPts val="20"/>
              </a:spcBef>
            </a:pPr>
            <a:r>
              <a:rPr sz="1100" dirty="0">
                <a:latin typeface="Calibri"/>
                <a:cs typeface="Calibri"/>
              </a:rPr>
              <a:t>15%</a:t>
            </a:r>
            <a:endParaRPr sz="1100">
              <a:latin typeface="Calibri"/>
              <a:cs typeface="Calibri"/>
            </a:endParaRPr>
          </a:p>
        </p:txBody>
      </p:sp>
      <p:sp>
        <p:nvSpPr>
          <p:cNvPr id="21" name="object 21"/>
          <p:cNvSpPr/>
          <p:nvPr/>
        </p:nvSpPr>
        <p:spPr>
          <a:xfrm>
            <a:off x="8727185" y="2728722"/>
            <a:ext cx="2627630" cy="943610"/>
          </a:xfrm>
          <a:custGeom>
            <a:avLst/>
            <a:gdLst/>
            <a:ahLst/>
            <a:cxnLst/>
            <a:rect l="l" t="t" r="r" b="b"/>
            <a:pathLst>
              <a:path w="2627629" h="943610">
                <a:moveTo>
                  <a:pt x="0" y="471677"/>
                </a:moveTo>
                <a:lnTo>
                  <a:pt x="6782" y="423451"/>
                </a:lnTo>
                <a:lnTo>
                  <a:pt x="26689" y="376617"/>
                </a:lnTo>
                <a:lnTo>
                  <a:pt x="59061" y="331414"/>
                </a:lnTo>
                <a:lnTo>
                  <a:pt x="103236" y="288078"/>
                </a:lnTo>
                <a:lnTo>
                  <a:pt x="158555" y="246847"/>
                </a:lnTo>
                <a:lnTo>
                  <a:pt x="224358" y="207957"/>
                </a:lnTo>
                <a:lnTo>
                  <a:pt x="260984" y="189464"/>
                </a:lnTo>
                <a:lnTo>
                  <a:pt x="299983" y="171646"/>
                </a:lnTo>
                <a:lnTo>
                  <a:pt x="341273" y="154531"/>
                </a:lnTo>
                <a:lnTo>
                  <a:pt x="384771" y="138150"/>
                </a:lnTo>
                <a:lnTo>
                  <a:pt x="430395" y="122532"/>
                </a:lnTo>
                <a:lnTo>
                  <a:pt x="478062" y="107707"/>
                </a:lnTo>
                <a:lnTo>
                  <a:pt x="527689" y="93705"/>
                </a:lnTo>
                <a:lnTo>
                  <a:pt x="579194" y="80554"/>
                </a:lnTo>
                <a:lnTo>
                  <a:pt x="632494" y="68285"/>
                </a:lnTo>
                <a:lnTo>
                  <a:pt x="687508" y="56928"/>
                </a:lnTo>
                <a:lnTo>
                  <a:pt x="744151" y="46512"/>
                </a:lnTo>
                <a:lnTo>
                  <a:pt x="802343" y="37066"/>
                </a:lnTo>
                <a:lnTo>
                  <a:pt x="861999" y="28621"/>
                </a:lnTo>
                <a:lnTo>
                  <a:pt x="923038" y="21205"/>
                </a:lnTo>
                <a:lnTo>
                  <a:pt x="985378" y="14849"/>
                </a:lnTo>
                <a:lnTo>
                  <a:pt x="1048935" y="9582"/>
                </a:lnTo>
                <a:lnTo>
                  <a:pt x="1113627" y="5434"/>
                </a:lnTo>
                <a:lnTo>
                  <a:pt x="1179371" y="2435"/>
                </a:lnTo>
                <a:lnTo>
                  <a:pt x="1246086" y="613"/>
                </a:lnTo>
                <a:lnTo>
                  <a:pt x="1313688" y="0"/>
                </a:lnTo>
                <a:lnTo>
                  <a:pt x="1381289" y="613"/>
                </a:lnTo>
                <a:lnTo>
                  <a:pt x="1448004" y="2435"/>
                </a:lnTo>
                <a:lnTo>
                  <a:pt x="1513748" y="5434"/>
                </a:lnTo>
                <a:lnTo>
                  <a:pt x="1578440" y="9582"/>
                </a:lnTo>
                <a:lnTo>
                  <a:pt x="1641997" y="14849"/>
                </a:lnTo>
                <a:lnTo>
                  <a:pt x="1704337" y="21205"/>
                </a:lnTo>
                <a:lnTo>
                  <a:pt x="1765376" y="28621"/>
                </a:lnTo>
                <a:lnTo>
                  <a:pt x="1825032" y="37066"/>
                </a:lnTo>
                <a:lnTo>
                  <a:pt x="1883224" y="46512"/>
                </a:lnTo>
                <a:lnTo>
                  <a:pt x="1939867" y="56928"/>
                </a:lnTo>
                <a:lnTo>
                  <a:pt x="1994881" y="68285"/>
                </a:lnTo>
                <a:lnTo>
                  <a:pt x="2048181" y="80554"/>
                </a:lnTo>
                <a:lnTo>
                  <a:pt x="2099686" y="93705"/>
                </a:lnTo>
                <a:lnTo>
                  <a:pt x="2149313" y="107707"/>
                </a:lnTo>
                <a:lnTo>
                  <a:pt x="2196980" y="122532"/>
                </a:lnTo>
                <a:lnTo>
                  <a:pt x="2242604" y="138150"/>
                </a:lnTo>
                <a:lnTo>
                  <a:pt x="2286102" y="154531"/>
                </a:lnTo>
                <a:lnTo>
                  <a:pt x="2327392" y="171646"/>
                </a:lnTo>
                <a:lnTo>
                  <a:pt x="2366391" y="189464"/>
                </a:lnTo>
                <a:lnTo>
                  <a:pt x="2403017" y="207957"/>
                </a:lnTo>
                <a:lnTo>
                  <a:pt x="2437187" y="227094"/>
                </a:lnTo>
                <a:lnTo>
                  <a:pt x="2497831" y="267185"/>
                </a:lnTo>
                <a:lnTo>
                  <a:pt x="2547661" y="309498"/>
                </a:lnTo>
                <a:lnTo>
                  <a:pt x="2586017" y="353797"/>
                </a:lnTo>
                <a:lnTo>
                  <a:pt x="2612239" y="399845"/>
                </a:lnTo>
                <a:lnTo>
                  <a:pt x="2625666" y="447405"/>
                </a:lnTo>
                <a:lnTo>
                  <a:pt x="2627376" y="471677"/>
                </a:lnTo>
                <a:lnTo>
                  <a:pt x="2625666" y="495950"/>
                </a:lnTo>
                <a:lnTo>
                  <a:pt x="2612239" y="543510"/>
                </a:lnTo>
                <a:lnTo>
                  <a:pt x="2586017" y="589558"/>
                </a:lnTo>
                <a:lnTo>
                  <a:pt x="2547661" y="633857"/>
                </a:lnTo>
                <a:lnTo>
                  <a:pt x="2497831" y="676170"/>
                </a:lnTo>
                <a:lnTo>
                  <a:pt x="2437187" y="716261"/>
                </a:lnTo>
                <a:lnTo>
                  <a:pt x="2403017" y="735398"/>
                </a:lnTo>
                <a:lnTo>
                  <a:pt x="2366391" y="753891"/>
                </a:lnTo>
                <a:lnTo>
                  <a:pt x="2327392" y="771709"/>
                </a:lnTo>
                <a:lnTo>
                  <a:pt x="2286102" y="788824"/>
                </a:lnTo>
                <a:lnTo>
                  <a:pt x="2242604" y="805205"/>
                </a:lnTo>
                <a:lnTo>
                  <a:pt x="2196980" y="820823"/>
                </a:lnTo>
                <a:lnTo>
                  <a:pt x="2149313" y="835648"/>
                </a:lnTo>
                <a:lnTo>
                  <a:pt x="2099686" y="849650"/>
                </a:lnTo>
                <a:lnTo>
                  <a:pt x="2048181" y="862801"/>
                </a:lnTo>
                <a:lnTo>
                  <a:pt x="1994881" y="875070"/>
                </a:lnTo>
                <a:lnTo>
                  <a:pt x="1939867" y="886427"/>
                </a:lnTo>
                <a:lnTo>
                  <a:pt x="1883224" y="896843"/>
                </a:lnTo>
                <a:lnTo>
                  <a:pt x="1825032" y="906289"/>
                </a:lnTo>
                <a:lnTo>
                  <a:pt x="1765376" y="914734"/>
                </a:lnTo>
                <a:lnTo>
                  <a:pt x="1704337" y="922150"/>
                </a:lnTo>
                <a:lnTo>
                  <a:pt x="1641997" y="928506"/>
                </a:lnTo>
                <a:lnTo>
                  <a:pt x="1578440" y="933773"/>
                </a:lnTo>
                <a:lnTo>
                  <a:pt x="1513748" y="937921"/>
                </a:lnTo>
                <a:lnTo>
                  <a:pt x="1448004" y="940920"/>
                </a:lnTo>
                <a:lnTo>
                  <a:pt x="1381289" y="942742"/>
                </a:lnTo>
                <a:lnTo>
                  <a:pt x="1313688" y="943355"/>
                </a:lnTo>
                <a:lnTo>
                  <a:pt x="1246086" y="942742"/>
                </a:lnTo>
                <a:lnTo>
                  <a:pt x="1179371" y="940920"/>
                </a:lnTo>
                <a:lnTo>
                  <a:pt x="1113627" y="937921"/>
                </a:lnTo>
                <a:lnTo>
                  <a:pt x="1048935" y="933773"/>
                </a:lnTo>
                <a:lnTo>
                  <a:pt x="985378" y="928506"/>
                </a:lnTo>
                <a:lnTo>
                  <a:pt x="923038" y="922150"/>
                </a:lnTo>
                <a:lnTo>
                  <a:pt x="861999" y="914734"/>
                </a:lnTo>
                <a:lnTo>
                  <a:pt x="802343" y="906289"/>
                </a:lnTo>
                <a:lnTo>
                  <a:pt x="744151" y="896843"/>
                </a:lnTo>
                <a:lnTo>
                  <a:pt x="687508" y="886427"/>
                </a:lnTo>
                <a:lnTo>
                  <a:pt x="632494" y="875070"/>
                </a:lnTo>
                <a:lnTo>
                  <a:pt x="579194" y="862801"/>
                </a:lnTo>
                <a:lnTo>
                  <a:pt x="527689" y="849650"/>
                </a:lnTo>
                <a:lnTo>
                  <a:pt x="478062" y="835648"/>
                </a:lnTo>
                <a:lnTo>
                  <a:pt x="430395" y="820823"/>
                </a:lnTo>
                <a:lnTo>
                  <a:pt x="384771" y="805205"/>
                </a:lnTo>
                <a:lnTo>
                  <a:pt x="341273" y="788824"/>
                </a:lnTo>
                <a:lnTo>
                  <a:pt x="299983" y="771709"/>
                </a:lnTo>
                <a:lnTo>
                  <a:pt x="260984" y="753891"/>
                </a:lnTo>
                <a:lnTo>
                  <a:pt x="224358" y="735398"/>
                </a:lnTo>
                <a:lnTo>
                  <a:pt x="190188" y="716261"/>
                </a:lnTo>
                <a:lnTo>
                  <a:pt x="129544" y="676170"/>
                </a:lnTo>
                <a:lnTo>
                  <a:pt x="79714" y="633857"/>
                </a:lnTo>
                <a:lnTo>
                  <a:pt x="41358" y="589558"/>
                </a:lnTo>
                <a:lnTo>
                  <a:pt x="15136" y="543510"/>
                </a:lnTo>
                <a:lnTo>
                  <a:pt x="1709" y="495950"/>
                </a:lnTo>
                <a:lnTo>
                  <a:pt x="0" y="471677"/>
                </a:lnTo>
                <a:close/>
              </a:path>
            </a:pathLst>
          </a:custGeom>
          <a:ln w="38100">
            <a:solidFill>
              <a:srgbClr val="FFC000"/>
            </a:solidFill>
          </a:ln>
        </p:spPr>
        <p:txBody>
          <a:bodyPr wrap="square" lIns="0" tIns="0" rIns="0" bIns="0" rtlCol="0"/>
          <a:lstStyle/>
          <a:p>
            <a:endParaRPr/>
          </a:p>
        </p:txBody>
      </p:sp>
      <p:sp>
        <p:nvSpPr>
          <p:cNvPr id="22" name="object 22"/>
          <p:cNvSpPr txBox="1"/>
          <p:nvPr/>
        </p:nvSpPr>
        <p:spPr>
          <a:xfrm>
            <a:off x="9883387" y="91833"/>
            <a:ext cx="2046605" cy="301625"/>
          </a:xfrm>
          <a:prstGeom prst="rect">
            <a:avLst/>
          </a:prstGeom>
        </p:spPr>
        <p:txBody>
          <a:bodyPr vert="horz" wrap="square" lIns="0" tIns="0" rIns="0" bIns="0" rtlCol="0">
            <a:spAutoFit/>
          </a:bodyPr>
          <a:lstStyle/>
          <a:p>
            <a:pPr marL="12700">
              <a:lnSpc>
                <a:spcPct val="100000"/>
              </a:lnSpc>
            </a:pPr>
            <a:r>
              <a:rPr sz="1800" spc="-10" dirty="0">
                <a:latin typeface="Garamond"/>
                <a:cs typeface="Garamond"/>
              </a:rPr>
              <a:t>Potentially may</a:t>
            </a:r>
            <a:r>
              <a:rPr sz="1800" spc="-80" dirty="0">
                <a:latin typeface="Garamond"/>
                <a:cs typeface="Garamond"/>
              </a:rPr>
              <a:t> </a:t>
            </a:r>
            <a:r>
              <a:rPr sz="1800" dirty="0">
                <a:latin typeface="Garamond"/>
                <a:cs typeface="Garamond"/>
              </a:rPr>
              <a:t>change</a:t>
            </a:r>
            <a:endParaRPr sz="1800">
              <a:latin typeface="Garamond"/>
              <a:cs typeface="Garamond"/>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7</a:t>
            </a:fld>
            <a:endParaRPr dirty="0"/>
          </a:p>
        </p:txBody>
      </p:sp>
      <p:sp>
        <p:nvSpPr>
          <p:cNvPr id="2" name="object 2"/>
          <p:cNvSpPr txBox="1">
            <a:spLocks noGrp="1"/>
          </p:cNvSpPr>
          <p:nvPr>
            <p:ph type="title"/>
          </p:nvPr>
        </p:nvSpPr>
        <p:spPr>
          <a:xfrm>
            <a:off x="916939" y="616997"/>
            <a:ext cx="4615180" cy="718820"/>
          </a:xfrm>
          <a:prstGeom prst="rect">
            <a:avLst/>
          </a:prstGeom>
        </p:spPr>
        <p:txBody>
          <a:bodyPr vert="horz" wrap="square" lIns="0" tIns="0" rIns="0" bIns="0" rtlCol="0">
            <a:spAutoFit/>
          </a:bodyPr>
          <a:lstStyle/>
          <a:p>
            <a:pPr marL="12700">
              <a:lnSpc>
                <a:spcPct val="100000"/>
              </a:lnSpc>
              <a:tabLst>
                <a:tab pos="2935605" algn="l"/>
              </a:tabLst>
            </a:pPr>
            <a:r>
              <a:rPr sz="4400" spc="-140" dirty="0"/>
              <a:t>P</a:t>
            </a:r>
            <a:r>
              <a:rPr sz="4400" dirty="0"/>
              <a:t>es</a:t>
            </a:r>
            <a:r>
              <a:rPr sz="4400" spc="-5" dirty="0"/>
              <a:t>t</a:t>
            </a:r>
            <a:r>
              <a:rPr sz="4400" dirty="0"/>
              <a:t>ici</a:t>
            </a:r>
            <a:r>
              <a:rPr sz="4400" spc="5" dirty="0"/>
              <a:t>d</a:t>
            </a:r>
            <a:r>
              <a:rPr sz="4400" dirty="0"/>
              <a:t>es</a:t>
            </a:r>
            <a:r>
              <a:rPr sz="4400" spc="-10" dirty="0"/>
              <a:t> </a:t>
            </a:r>
            <a:r>
              <a:rPr sz="4400" spc="-5" dirty="0"/>
              <a:t>o</a:t>
            </a:r>
            <a:r>
              <a:rPr sz="4400" dirty="0"/>
              <a:t>f	I</a:t>
            </a:r>
            <a:r>
              <a:rPr sz="4400" spc="-5" dirty="0"/>
              <a:t>n</a:t>
            </a:r>
            <a:r>
              <a:rPr sz="4400" dirty="0"/>
              <a:t>te</a:t>
            </a:r>
            <a:r>
              <a:rPr sz="4400" spc="-5" dirty="0"/>
              <a:t>r</a:t>
            </a:r>
            <a:r>
              <a:rPr sz="4400" dirty="0"/>
              <a:t>est</a:t>
            </a:r>
            <a:endParaRPr sz="4400"/>
          </a:p>
        </p:txBody>
      </p:sp>
      <p:graphicFrame>
        <p:nvGraphicFramePr>
          <p:cNvPr id="3" name="object 3"/>
          <p:cNvGraphicFramePr>
            <a:graphicFrameLocks noGrp="1"/>
          </p:cNvGraphicFramePr>
          <p:nvPr/>
        </p:nvGraphicFramePr>
        <p:xfrm>
          <a:off x="831850" y="1466469"/>
          <a:ext cx="10192510" cy="4204786"/>
        </p:xfrm>
        <a:graphic>
          <a:graphicData uri="http://schemas.openxmlformats.org/drawingml/2006/table">
            <a:tbl>
              <a:tblPr firstRow="1" bandRow="1">
                <a:tableStyleId>{2D5ABB26-0587-4C30-8999-92F81FD0307C}</a:tableStyleId>
              </a:tblPr>
              <a:tblGrid>
                <a:gridCol w="1798937">
                  <a:extLst>
                    <a:ext uri="{9D8B030D-6E8A-4147-A177-3AD203B41FA5}">
                      <a16:colId xmlns:a16="http://schemas.microsoft.com/office/drawing/2014/main" val="20000"/>
                    </a:ext>
                  </a:extLst>
                </a:gridCol>
                <a:gridCol w="1686566">
                  <a:extLst>
                    <a:ext uri="{9D8B030D-6E8A-4147-A177-3AD203B41FA5}">
                      <a16:colId xmlns:a16="http://schemas.microsoft.com/office/drawing/2014/main" val="20001"/>
                    </a:ext>
                  </a:extLst>
                </a:gridCol>
                <a:gridCol w="2361043">
                  <a:extLst>
                    <a:ext uri="{9D8B030D-6E8A-4147-A177-3AD203B41FA5}">
                      <a16:colId xmlns:a16="http://schemas.microsoft.com/office/drawing/2014/main" val="20002"/>
                    </a:ext>
                  </a:extLst>
                </a:gridCol>
                <a:gridCol w="1704873">
                  <a:extLst>
                    <a:ext uri="{9D8B030D-6E8A-4147-A177-3AD203B41FA5}">
                      <a16:colId xmlns:a16="http://schemas.microsoft.com/office/drawing/2014/main" val="20003"/>
                    </a:ext>
                  </a:extLst>
                </a:gridCol>
                <a:gridCol w="113967">
                  <a:extLst>
                    <a:ext uri="{9D8B030D-6E8A-4147-A177-3AD203B41FA5}">
                      <a16:colId xmlns:a16="http://schemas.microsoft.com/office/drawing/2014/main" val="20004"/>
                    </a:ext>
                  </a:extLst>
                </a:gridCol>
                <a:gridCol w="2316814">
                  <a:extLst>
                    <a:ext uri="{9D8B030D-6E8A-4147-A177-3AD203B41FA5}">
                      <a16:colId xmlns:a16="http://schemas.microsoft.com/office/drawing/2014/main" val="20005"/>
                    </a:ext>
                  </a:extLst>
                </a:gridCol>
                <a:gridCol w="210310">
                  <a:extLst>
                    <a:ext uri="{9D8B030D-6E8A-4147-A177-3AD203B41FA5}">
                      <a16:colId xmlns:a16="http://schemas.microsoft.com/office/drawing/2014/main" val="20006"/>
                    </a:ext>
                  </a:extLst>
                </a:gridCol>
              </a:tblGrid>
              <a:tr h="304727">
                <a:tc gridSpan="4">
                  <a:txBody>
                    <a:bodyPr/>
                    <a:lstStyle/>
                    <a:p>
                      <a:endParaRPr sz="4400"/>
                    </a:p>
                  </a:txBody>
                  <a:tcPr marL="0" marR="0" marT="0" marB="0">
                    <a:lnR w="57150">
                      <a:solidFill>
                        <a:srgbClr val="FFC000"/>
                      </a:solidFill>
                      <a:prstDash val="solid"/>
                    </a:lnR>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endParaRPr sz="4400"/>
                    </a:p>
                  </a:txBody>
                  <a:tcPr marL="0" marR="0" marT="0" marB="0">
                    <a:lnL w="57150">
                      <a:solidFill>
                        <a:srgbClr val="FFC000"/>
                      </a:solidFill>
                      <a:prstDash val="solid"/>
                    </a:lnL>
                    <a:lnR w="57150">
                      <a:solidFill>
                        <a:srgbClr val="FFC000"/>
                      </a:solidFill>
                      <a:prstDash val="solid"/>
                    </a:lnR>
                    <a:lnT w="57150">
                      <a:solidFill>
                        <a:srgbClr val="FFC000"/>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70369">
                <a:tc>
                  <a:txBody>
                    <a:bodyPr/>
                    <a:lstStyle/>
                    <a:p>
                      <a:pPr>
                        <a:lnSpc>
                          <a:spcPct val="100000"/>
                        </a:lnSpc>
                        <a:spcBef>
                          <a:spcPts val="30"/>
                        </a:spcBef>
                      </a:pPr>
                      <a:endParaRPr sz="2650">
                        <a:latin typeface="Times New Roman"/>
                        <a:cs typeface="Times New Roman"/>
                      </a:endParaRPr>
                    </a:p>
                    <a:p>
                      <a:pPr algn="ctr">
                        <a:lnSpc>
                          <a:spcPct val="100000"/>
                        </a:lnSpc>
                      </a:pPr>
                      <a:r>
                        <a:rPr sz="1600" b="1" spc="-15" dirty="0">
                          <a:latin typeface="Garamond"/>
                          <a:cs typeface="Garamond"/>
                        </a:rPr>
                        <a:t>Active</a:t>
                      </a:r>
                      <a:r>
                        <a:rPr sz="1600" b="1" spc="-40" dirty="0">
                          <a:latin typeface="Garamond"/>
                          <a:cs typeface="Garamond"/>
                        </a:rPr>
                        <a:t> </a:t>
                      </a:r>
                      <a:r>
                        <a:rPr sz="1600" b="1" spc="-5" dirty="0">
                          <a:latin typeface="Garamond"/>
                          <a:cs typeface="Garamond"/>
                        </a:rPr>
                        <a:t>Ingredient</a:t>
                      </a:r>
                      <a:endParaRPr sz="1600">
                        <a:latin typeface="Garamond"/>
                        <a:cs typeface="Garamond"/>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A6A6A6"/>
                    </a:solidFill>
                  </a:tcPr>
                </a:tc>
                <a:tc>
                  <a:txBody>
                    <a:bodyPr/>
                    <a:lstStyle/>
                    <a:p>
                      <a:pPr>
                        <a:lnSpc>
                          <a:spcPct val="100000"/>
                        </a:lnSpc>
                        <a:spcBef>
                          <a:spcPts val="30"/>
                        </a:spcBef>
                      </a:pPr>
                      <a:endParaRPr sz="2650">
                        <a:latin typeface="Times New Roman"/>
                        <a:cs typeface="Times New Roman"/>
                      </a:endParaRPr>
                    </a:p>
                    <a:p>
                      <a:pPr algn="ctr">
                        <a:lnSpc>
                          <a:spcPct val="100000"/>
                        </a:lnSpc>
                      </a:pPr>
                      <a:r>
                        <a:rPr sz="1600" b="1" spc="-5" dirty="0">
                          <a:latin typeface="Garamond"/>
                          <a:cs typeface="Garamond"/>
                        </a:rPr>
                        <a:t>Acute</a:t>
                      </a:r>
                      <a:r>
                        <a:rPr sz="1600" b="1" spc="-80" dirty="0">
                          <a:latin typeface="Garamond"/>
                          <a:cs typeface="Garamond"/>
                        </a:rPr>
                        <a:t> </a:t>
                      </a:r>
                      <a:r>
                        <a:rPr sz="1600" b="1" spc="-15" dirty="0">
                          <a:latin typeface="Garamond"/>
                          <a:cs typeface="Garamond"/>
                        </a:rPr>
                        <a:t>ppb</a:t>
                      </a:r>
                      <a:endParaRPr sz="1600">
                        <a:latin typeface="Garamond"/>
                        <a:cs typeface="Garamond"/>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A6A6A6"/>
                    </a:solidFill>
                  </a:tcPr>
                </a:tc>
                <a:tc>
                  <a:txBody>
                    <a:bodyPr/>
                    <a:lstStyle/>
                    <a:p>
                      <a:pPr>
                        <a:lnSpc>
                          <a:spcPct val="100000"/>
                        </a:lnSpc>
                        <a:spcBef>
                          <a:spcPts val="30"/>
                        </a:spcBef>
                      </a:pPr>
                      <a:endParaRPr sz="2650">
                        <a:latin typeface="Times New Roman"/>
                        <a:cs typeface="Times New Roman"/>
                      </a:endParaRPr>
                    </a:p>
                    <a:p>
                      <a:pPr algn="ctr">
                        <a:lnSpc>
                          <a:spcPct val="100000"/>
                        </a:lnSpc>
                      </a:pPr>
                      <a:r>
                        <a:rPr sz="1600" b="1" spc="-5" dirty="0">
                          <a:latin typeface="Garamond"/>
                          <a:cs typeface="Garamond"/>
                        </a:rPr>
                        <a:t>Acute</a:t>
                      </a:r>
                      <a:r>
                        <a:rPr sz="1600" b="1" spc="-80" dirty="0">
                          <a:latin typeface="Garamond"/>
                          <a:cs typeface="Garamond"/>
                        </a:rPr>
                        <a:t> </a:t>
                      </a:r>
                      <a:r>
                        <a:rPr sz="1600" b="1" spc="-5" dirty="0">
                          <a:latin typeface="Garamond"/>
                          <a:cs typeface="Garamond"/>
                        </a:rPr>
                        <a:t>Duration</a:t>
                      </a:r>
                      <a:endParaRPr sz="1600">
                        <a:latin typeface="Garamond"/>
                        <a:cs typeface="Garamond"/>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A6A6A6"/>
                    </a:solidFill>
                  </a:tcPr>
                </a:tc>
                <a:tc>
                  <a:txBody>
                    <a:bodyPr/>
                    <a:lstStyle/>
                    <a:p>
                      <a:pPr>
                        <a:lnSpc>
                          <a:spcPct val="100000"/>
                        </a:lnSpc>
                        <a:spcBef>
                          <a:spcPts val="30"/>
                        </a:spcBef>
                      </a:pPr>
                      <a:endParaRPr sz="2650">
                        <a:latin typeface="Times New Roman"/>
                        <a:cs typeface="Times New Roman"/>
                      </a:endParaRPr>
                    </a:p>
                    <a:p>
                      <a:pPr marL="134620" algn="ctr">
                        <a:lnSpc>
                          <a:spcPct val="100000"/>
                        </a:lnSpc>
                      </a:pPr>
                      <a:r>
                        <a:rPr sz="1600" b="1" spc="-5" dirty="0">
                          <a:latin typeface="Garamond"/>
                          <a:cs typeface="Garamond"/>
                        </a:rPr>
                        <a:t>Sub-Chronic</a:t>
                      </a:r>
                      <a:r>
                        <a:rPr sz="1600" b="1" spc="-35" dirty="0">
                          <a:latin typeface="Garamond"/>
                          <a:cs typeface="Garamond"/>
                        </a:rPr>
                        <a:t> </a:t>
                      </a:r>
                      <a:r>
                        <a:rPr sz="1600" b="1" spc="-15" dirty="0">
                          <a:latin typeface="Garamond"/>
                          <a:cs typeface="Garamond"/>
                        </a:rPr>
                        <a:t>ppb</a:t>
                      </a:r>
                      <a:endParaRPr sz="1600">
                        <a:latin typeface="Garamond"/>
                        <a:cs typeface="Garamond"/>
                      </a:endParaRPr>
                    </a:p>
                  </a:txBody>
                  <a:tcPr marL="0" marR="0" marT="3810" marB="0">
                    <a:lnL w="12700">
                      <a:solidFill>
                        <a:srgbClr val="000000"/>
                      </a:solidFill>
                      <a:prstDash val="solid"/>
                    </a:lnL>
                    <a:lnR w="57150">
                      <a:solidFill>
                        <a:srgbClr val="FFC000"/>
                      </a:solidFill>
                      <a:prstDash val="solid"/>
                    </a:lnR>
                    <a:lnT w="12700">
                      <a:solidFill>
                        <a:srgbClr val="000000"/>
                      </a:solidFill>
                      <a:prstDash val="solid"/>
                    </a:lnT>
                    <a:lnB w="12700">
                      <a:solidFill>
                        <a:srgbClr val="000000"/>
                      </a:solidFill>
                      <a:prstDash val="solid"/>
                    </a:lnB>
                    <a:solidFill>
                      <a:srgbClr val="A6A6A6"/>
                    </a:solidFill>
                  </a:tcPr>
                </a:tc>
                <a:tc>
                  <a:txBody>
                    <a:bodyPr/>
                    <a:lstStyle/>
                    <a:p>
                      <a:endParaRPr sz="1600">
                        <a:latin typeface="Garamond"/>
                        <a:cs typeface="Garamond"/>
                      </a:endParaRPr>
                    </a:p>
                  </a:txBody>
                  <a:tcPr marL="0" marR="0" marT="0" marB="0">
                    <a:lnL w="57150">
                      <a:solidFill>
                        <a:srgbClr val="FFC000"/>
                      </a:solidFill>
                      <a:prstDash val="solid"/>
                    </a:lnL>
                    <a:lnR w="12700">
                      <a:solidFill>
                        <a:srgbClr val="000000"/>
                      </a:solidFill>
                      <a:prstDash val="solid"/>
                    </a:lnR>
                    <a:lnB w="12700">
                      <a:solidFill>
                        <a:srgbClr val="000000"/>
                      </a:solidFill>
                      <a:prstDash val="solid"/>
                    </a:lnB>
                    <a:solidFill>
                      <a:srgbClr val="A6A6A6"/>
                    </a:solidFill>
                  </a:tcPr>
                </a:tc>
                <a:tc>
                  <a:txBody>
                    <a:bodyPr/>
                    <a:lstStyle/>
                    <a:p>
                      <a:pPr>
                        <a:lnSpc>
                          <a:spcPct val="100000"/>
                        </a:lnSpc>
                        <a:spcBef>
                          <a:spcPts val="30"/>
                        </a:spcBef>
                      </a:pPr>
                      <a:endParaRPr sz="2650">
                        <a:latin typeface="Times New Roman"/>
                        <a:cs typeface="Times New Roman"/>
                      </a:endParaRPr>
                    </a:p>
                    <a:p>
                      <a:pPr algn="ctr">
                        <a:lnSpc>
                          <a:spcPct val="100000"/>
                        </a:lnSpc>
                      </a:pPr>
                      <a:r>
                        <a:rPr sz="1600" b="1" spc="-5" dirty="0">
                          <a:latin typeface="Garamond"/>
                          <a:cs typeface="Garamond"/>
                        </a:rPr>
                        <a:t>Sub-Chronic</a:t>
                      </a:r>
                      <a:r>
                        <a:rPr sz="1600" b="1" spc="-40" dirty="0">
                          <a:latin typeface="Garamond"/>
                          <a:cs typeface="Garamond"/>
                        </a:rPr>
                        <a:t> </a:t>
                      </a:r>
                      <a:r>
                        <a:rPr sz="1600" b="1" spc="-5" dirty="0">
                          <a:latin typeface="Garamond"/>
                          <a:cs typeface="Garamond"/>
                        </a:rPr>
                        <a:t>Duration</a:t>
                      </a:r>
                      <a:endParaRPr sz="1600">
                        <a:latin typeface="Garamond"/>
                        <a:cs typeface="Garamond"/>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A6A6A6"/>
                    </a:solidFill>
                  </a:tcPr>
                </a:tc>
                <a:tc rowSpan="4">
                  <a:txBody>
                    <a:bodyPr/>
                    <a:lstStyle/>
                    <a:p>
                      <a:endParaRPr sz="1600">
                        <a:latin typeface="Garamond"/>
                        <a:cs typeface="Garamond"/>
                      </a:endParaRPr>
                    </a:p>
                  </a:txBody>
                  <a:tcPr marL="0" marR="0" marT="0" marB="0">
                    <a:lnL w="12700">
                      <a:solidFill>
                        <a:srgbClr val="000000"/>
                      </a:solidFill>
                      <a:prstDash val="solid"/>
                    </a:lnL>
                    <a:lnR w="57150">
                      <a:solidFill>
                        <a:srgbClr val="FFC000"/>
                      </a:solidFill>
                      <a:prstDash val="solid"/>
                    </a:lnR>
                  </a:tcPr>
                </a:tc>
                <a:extLst>
                  <a:ext uri="{0D108BD9-81ED-4DB2-BD59-A6C34878D82A}">
                    <a16:rowId xmlns:a16="http://schemas.microsoft.com/office/drawing/2014/main" val="10001"/>
                  </a:ext>
                </a:extLst>
              </a:tr>
              <a:tr h="685410">
                <a:tc>
                  <a:txBody>
                    <a:bodyPr/>
                    <a:lstStyle/>
                    <a:p>
                      <a:pPr algn="ctr">
                        <a:lnSpc>
                          <a:spcPct val="100000"/>
                        </a:lnSpc>
                        <a:spcBef>
                          <a:spcPts val="114"/>
                        </a:spcBef>
                      </a:pPr>
                      <a:r>
                        <a:rPr sz="2400" dirty="0">
                          <a:latin typeface="Garamond"/>
                          <a:cs typeface="Garamond"/>
                        </a:rPr>
                        <a:t>MITC</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4"/>
                        </a:spcBef>
                      </a:pPr>
                      <a:r>
                        <a:rPr sz="2400" dirty="0">
                          <a:latin typeface="Garamond"/>
                          <a:cs typeface="Garamond"/>
                        </a:rPr>
                        <a:t>220</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4"/>
                        </a:spcBef>
                      </a:pPr>
                      <a:r>
                        <a:rPr sz="2400" dirty="0">
                          <a:latin typeface="Garamond"/>
                          <a:cs typeface="Garamond"/>
                        </a:rPr>
                        <a:t>8</a:t>
                      </a:r>
                      <a:r>
                        <a:rPr sz="2400" spc="-90" dirty="0">
                          <a:latin typeface="Garamond"/>
                          <a:cs typeface="Garamond"/>
                        </a:rPr>
                        <a:t> </a:t>
                      </a:r>
                      <a:r>
                        <a:rPr sz="2400" spc="-5" dirty="0">
                          <a:latin typeface="Garamond"/>
                          <a:cs typeface="Garamond"/>
                        </a:rPr>
                        <a:t>hours</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4620" algn="ctr">
                        <a:lnSpc>
                          <a:spcPct val="100000"/>
                        </a:lnSpc>
                        <a:spcBef>
                          <a:spcPts val="114"/>
                        </a:spcBef>
                      </a:pPr>
                      <a:r>
                        <a:rPr sz="2400" dirty="0">
                          <a:latin typeface="Garamond"/>
                          <a:cs typeface="Garamond"/>
                        </a:rPr>
                        <a:t>1.0</a:t>
                      </a:r>
                      <a:endParaRPr sz="2400">
                        <a:latin typeface="Garamond"/>
                        <a:cs typeface="Garamond"/>
                      </a:endParaRPr>
                    </a:p>
                  </a:txBody>
                  <a:tcPr marL="0" marR="0" marT="14604" marB="0">
                    <a:lnL w="12700">
                      <a:solidFill>
                        <a:srgbClr val="000000"/>
                      </a:solidFill>
                      <a:prstDash val="solid"/>
                    </a:lnL>
                    <a:lnR w="57150">
                      <a:solidFill>
                        <a:srgbClr val="FFC000"/>
                      </a:solidFill>
                      <a:prstDash val="solid"/>
                    </a:lnR>
                    <a:lnT w="12700">
                      <a:solidFill>
                        <a:srgbClr val="000000"/>
                      </a:solidFill>
                      <a:prstDash val="solid"/>
                    </a:lnT>
                    <a:lnB w="12700">
                      <a:solidFill>
                        <a:srgbClr val="000000"/>
                      </a:solidFill>
                      <a:prstDash val="solid"/>
                    </a:lnB>
                  </a:tcPr>
                </a:tc>
                <a:tc>
                  <a:txBody>
                    <a:bodyPr/>
                    <a:lstStyle/>
                    <a:p>
                      <a:endParaRPr sz="2400">
                        <a:latin typeface="Garamond"/>
                        <a:cs typeface="Garamond"/>
                      </a:endParaRPr>
                    </a:p>
                  </a:txBody>
                  <a:tcPr marL="0" marR="0" marT="0" marB="0">
                    <a:lnL w="57150">
                      <a:solidFill>
                        <a:srgbClr val="FFC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4"/>
                        </a:spcBef>
                      </a:pPr>
                      <a:r>
                        <a:rPr sz="2400" dirty="0">
                          <a:latin typeface="Garamond"/>
                          <a:cs typeface="Garamond"/>
                        </a:rPr>
                        <a:t>4</a:t>
                      </a:r>
                      <a:r>
                        <a:rPr sz="2400" spc="-100" dirty="0">
                          <a:latin typeface="Garamond"/>
                          <a:cs typeface="Garamond"/>
                        </a:rPr>
                        <a:t> </a:t>
                      </a:r>
                      <a:r>
                        <a:rPr sz="2400" spc="-10" dirty="0">
                          <a:latin typeface="Garamond"/>
                          <a:cs typeface="Garamond"/>
                        </a:rPr>
                        <a:t>weeks</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57150">
                      <a:solidFill>
                        <a:srgbClr val="FFC000"/>
                      </a:solidFill>
                      <a:prstDash val="solid"/>
                    </a:lnR>
                  </a:tcPr>
                </a:tc>
                <a:extLst>
                  <a:ext uri="{0D108BD9-81ED-4DB2-BD59-A6C34878D82A}">
                    <a16:rowId xmlns:a16="http://schemas.microsoft.com/office/drawing/2014/main" val="10002"/>
                  </a:ext>
                </a:extLst>
              </a:tr>
              <a:tr h="685411">
                <a:tc>
                  <a:txBody>
                    <a:bodyPr/>
                    <a:lstStyle/>
                    <a:p>
                      <a:pPr algn="ctr">
                        <a:lnSpc>
                          <a:spcPct val="100000"/>
                        </a:lnSpc>
                        <a:spcBef>
                          <a:spcPts val="114"/>
                        </a:spcBef>
                      </a:pPr>
                      <a:r>
                        <a:rPr sz="2400" dirty="0">
                          <a:latin typeface="Garamond"/>
                          <a:cs typeface="Garamond"/>
                        </a:rPr>
                        <a:t>1,3-D</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4"/>
                        </a:spcBef>
                      </a:pPr>
                      <a:r>
                        <a:rPr sz="2400" dirty="0">
                          <a:latin typeface="Garamond"/>
                          <a:cs typeface="Garamond"/>
                        </a:rPr>
                        <a:t>55</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4"/>
                        </a:spcBef>
                      </a:pPr>
                      <a:r>
                        <a:rPr sz="2400" dirty="0">
                          <a:latin typeface="Garamond"/>
                          <a:cs typeface="Garamond"/>
                        </a:rPr>
                        <a:t>72</a:t>
                      </a:r>
                      <a:r>
                        <a:rPr sz="2400" spc="-100" dirty="0">
                          <a:latin typeface="Garamond"/>
                          <a:cs typeface="Garamond"/>
                        </a:rPr>
                        <a:t> </a:t>
                      </a:r>
                      <a:r>
                        <a:rPr sz="2400" spc="-5" dirty="0">
                          <a:latin typeface="Garamond"/>
                          <a:cs typeface="Garamond"/>
                        </a:rPr>
                        <a:t>hours</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4620" algn="ctr">
                        <a:lnSpc>
                          <a:spcPct val="100000"/>
                        </a:lnSpc>
                        <a:spcBef>
                          <a:spcPts val="114"/>
                        </a:spcBef>
                      </a:pPr>
                      <a:r>
                        <a:rPr sz="2400" dirty="0">
                          <a:latin typeface="Garamond"/>
                          <a:cs typeface="Garamond"/>
                        </a:rPr>
                        <a:t>3.0</a:t>
                      </a:r>
                      <a:endParaRPr sz="2400">
                        <a:latin typeface="Garamond"/>
                        <a:cs typeface="Garamond"/>
                      </a:endParaRPr>
                    </a:p>
                  </a:txBody>
                  <a:tcPr marL="0" marR="0" marT="14604" marB="0">
                    <a:lnL w="12700">
                      <a:solidFill>
                        <a:srgbClr val="000000"/>
                      </a:solidFill>
                      <a:prstDash val="solid"/>
                    </a:lnL>
                    <a:lnR w="57150">
                      <a:solidFill>
                        <a:srgbClr val="FFC000"/>
                      </a:solidFill>
                      <a:prstDash val="solid"/>
                    </a:lnR>
                    <a:lnT w="12700">
                      <a:solidFill>
                        <a:srgbClr val="000000"/>
                      </a:solidFill>
                      <a:prstDash val="solid"/>
                    </a:lnT>
                    <a:lnB w="12700">
                      <a:solidFill>
                        <a:srgbClr val="000000"/>
                      </a:solidFill>
                      <a:prstDash val="solid"/>
                    </a:lnB>
                  </a:tcPr>
                </a:tc>
                <a:tc>
                  <a:txBody>
                    <a:bodyPr/>
                    <a:lstStyle/>
                    <a:p>
                      <a:endParaRPr sz="2400">
                        <a:latin typeface="Garamond"/>
                        <a:cs typeface="Garamond"/>
                      </a:endParaRPr>
                    </a:p>
                  </a:txBody>
                  <a:tcPr marL="0" marR="0" marT="0" marB="0">
                    <a:lnL w="57150">
                      <a:solidFill>
                        <a:srgbClr val="FFC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14"/>
                        </a:spcBef>
                      </a:pPr>
                      <a:r>
                        <a:rPr sz="2400" dirty="0">
                          <a:latin typeface="Garamond"/>
                          <a:cs typeface="Garamond"/>
                        </a:rPr>
                        <a:t>13</a:t>
                      </a:r>
                      <a:r>
                        <a:rPr sz="2400" spc="-110" dirty="0">
                          <a:latin typeface="Garamond"/>
                          <a:cs typeface="Garamond"/>
                        </a:rPr>
                        <a:t> </a:t>
                      </a:r>
                      <a:r>
                        <a:rPr sz="2400" spc="-10" dirty="0">
                          <a:latin typeface="Garamond"/>
                          <a:cs typeface="Garamond"/>
                        </a:rPr>
                        <a:t>weeks</a:t>
                      </a:r>
                      <a:endParaRPr sz="2400">
                        <a:latin typeface="Garamond"/>
                        <a:cs typeface="Garamond"/>
                      </a:endParaRPr>
                    </a:p>
                  </a:txBody>
                  <a:tcPr marL="0" marR="0" marT="1460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57150">
                      <a:solidFill>
                        <a:srgbClr val="FFC000"/>
                      </a:solidFill>
                      <a:prstDash val="solid"/>
                    </a:lnR>
                  </a:tcPr>
                </a:tc>
                <a:extLst>
                  <a:ext uri="{0D108BD9-81ED-4DB2-BD59-A6C34878D82A}">
                    <a16:rowId xmlns:a16="http://schemas.microsoft.com/office/drawing/2014/main" val="10003"/>
                  </a:ext>
                </a:extLst>
              </a:tr>
              <a:tr h="685411">
                <a:tc>
                  <a:txBody>
                    <a:bodyPr/>
                    <a:lstStyle/>
                    <a:p>
                      <a:pPr algn="ctr">
                        <a:lnSpc>
                          <a:spcPct val="100000"/>
                        </a:lnSpc>
                        <a:spcBef>
                          <a:spcPts val="120"/>
                        </a:spcBef>
                      </a:pPr>
                      <a:r>
                        <a:rPr sz="2400" spc="-5" dirty="0">
                          <a:latin typeface="Garamond"/>
                          <a:cs typeface="Garamond"/>
                        </a:rPr>
                        <a:t>Chloropicrin</a:t>
                      </a:r>
                      <a:endParaRPr sz="2400">
                        <a:latin typeface="Garamond"/>
                        <a:cs typeface="Garamond"/>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
                        </a:spcBef>
                      </a:pPr>
                      <a:r>
                        <a:rPr sz="2400" dirty="0">
                          <a:latin typeface="Garamond"/>
                          <a:cs typeface="Garamond"/>
                        </a:rPr>
                        <a:t>73</a:t>
                      </a:r>
                      <a:endParaRPr sz="2400">
                        <a:latin typeface="Garamond"/>
                        <a:cs typeface="Garamond"/>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
                        </a:spcBef>
                      </a:pPr>
                      <a:r>
                        <a:rPr sz="2400" dirty="0">
                          <a:latin typeface="Garamond"/>
                          <a:cs typeface="Garamond"/>
                        </a:rPr>
                        <a:t>8</a:t>
                      </a:r>
                      <a:r>
                        <a:rPr sz="2400" spc="-90" dirty="0">
                          <a:latin typeface="Garamond"/>
                          <a:cs typeface="Garamond"/>
                        </a:rPr>
                        <a:t> </a:t>
                      </a:r>
                      <a:r>
                        <a:rPr sz="2400" spc="-5" dirty="0">
                          <a:latin typeface="Garamond"/>
                          <a:cs typeface="Garamond"/>
                        </a:rPr>
                        <a:t>hours</a:t>
                      </a:r>
                      <a:endParaRPr sz="2400">
                        <a:latin typeface="Garamond"/>
                        <a:cs typeface="Garamond"/>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4620" algn="ctr">
                        <a:lnSpc>
                          <a:spcPct val="100000"/>
                        </a:lnSpc>
                        <a:spcBef>
                          <a:spcPts val="120"/>
                        </a:spcBef>
                      </a:pPr>
                      <a:r>
                        <a:rPr sz="2400" dirty="0">
                          <a:latin typeface="Garamond"/>
                          <a:cs typeface="Garamond"/>
                        </a:rPr>
                        <a:t>0.35</a:t>
                      </a:r>
                      <a:endParaRPr sz="2400">
                        <a:latin typeface="Garamond"/>
                        <a:cs typeface="Garamond"/>
                      </a:endParaRPr>
                    </a:p>
                  </a:txBody>
                  <a:tcPr marL="0" marR="0" marT="15240" marB="0">
                    <a:lnL w="12700">
                      <a:solidFill>
                        <a:srgbClr val="000000"/>
                      </a:solidFill>
                      <a:prstDash val="solid"/>
                    </a:lnL>
                    <a:lnR w="57150">
                      <a:solidFill>
                        <a:srgbClr val="FFC000"/>
                      </a:solidFill>
                      <a:prstDash val="solid"/>
                    </a:lnR>
                    <a:lnT w="12700">
                      <a:solidFill>
                        <a:srgbClr val="000000"/>
                      </a:solidFill>
                      <a:prstDash val="solid"/>
                    </a:lnT>
                    <a:lnB w="12700">
                      <a:solidFill>
                        <a:srgbClr val="000000"/>
                      </a:solidFill>
                      <a:prstDash val="solid"/>
                    </a:lnB>
                  </a:tcPr>
                </a:tc>
                <a:tc>
                  <a:txBody>
                    <a:bodyPr/>
                    <a:lstStyle/>
                    <a:p>
                      <a:endParaRPr sz="2400">
                        <a:latin typeface="Garamond"/>
                        <a:cs typeface="Garamond"/>
                      </a:endParaRPr>
                    </a:p>
                  </a:txBody>
                  <a:tcPr marL="0" marR="0" marT="0" marB="0">
                    <a:lnL w="57150">
                      <a:solidFill>
                        <a:srgbClr val="FFC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
                        </a:spcBef>
                      </a:pPr>
                      <a:r>
                        <a:rPr sz="2400" dirty="0">
                          <a:latin typeface="Garamond"/>
                          <a:cs typeface="Garamond"/>
                        </a:rPr>
                        <a:t>13</a:t>
                      </a:r>
                      <a:r>
                        <a:rPr sz="2400" spc="-110" dirty="0">
                          <a:latin typeface="Garamond"/>
                          <a:cs typeface="Garamond"/>
                        </a:rPr>
                        <a:t> </a:t>
                      </a:r>
                      <a:r>
                        <a:rPr sz="2400" spc="-10" dirty="0">
                          <a:latin typeface="Garamond"/>
                          <a:cs typeface="Garamond"/>
                        </a:rPr>
                        <a:t>weeks</a:t>
                      </a:r>
                      <a:endParaRPr sz="2400">
                        <a:latin typeface="Garamond"/>
                        <a:cs typeface="Garamond"/>
                      </a:endParaRPr>
                    </a:p>
                  </a:txBody>
                  <a:tcPr marL="0" marR="0" marT="152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57150">
                      <a:solidFill>
                        <a:srgbClr val="FFC000"/>
                      </a:solidFill>
                      <a:prstDash val="solid"/>
                    </a:lnR>
                  </a:tcPr>
                </a:tc>
                <a:extLst>
                  <a:ext uri="{0D108BD9-81ED-4DB2-BD59-A6C34878D82A}">
                    <a16:rowId xmlns:a16="http://schemas.microsoft.com/office/drawing/2014/main" val="10004"/>
                  </a:ext>
                </a:extLst>
              </a:tr>
              <a:tr h="407625">
                <a:tc gridSpan="4">
                  <a:txBody>
                    <a:bodyPr/>
                    <a:lstStyle/>
                    <a:p>
                      <a:endParaRPr sz="2400">
                        <a:latin typeface="Garamond"/>
                        <a:cs typeface="Garamond"/>
                      </a:endParaRPr>
                    </a:p>
                  </a:txBody>
                  <a:tcPr marL="0" marR="0" marT="0" marB="0">
                    <a:lnR w="57150">
                      <a:solidFill>
                        <a:srgbClr val="FFC000"/>
                      </a:solidFill>
                      <a:prstDash val="solid"/>
                    </a:lnR>
                    <a:lnT w="12700">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endParaRPr sz="2400">
                        <a:latin typeface="Garamond"/>
                        <a:cs typeface="Garamond"/>
                      </a:endParaRPr>
                    </a:p>
                  </a:txBody>
                  <a:tcPr marL="0" marR="0" marT="0" marB="0">
                    <a:lnL w="57150">
                      <a:solidFill>
                        <a:srgbClr val="FFC000"/>
                      </a:solidFill>
                      <a:prstDash val="solid"/>
                    </a:lnL>
                    <a:lnR w="57150">
                      <a:solidFill>
                        <a:srgbClr val="FFC000"/>
                      </a:solidFill>
                      <a:prstDash val="solid"/>
                    </a:lnR>
                    <a:lnT w="12700" cap="flat" cmpd="sng" algn="ctr">
                      <a:solidFill>
                        <a:srgbClr val="000000"/>
                      </a:solidFill>
                      <a:prstDash val="solid"/>
                      <a:round/>
                      <a:headEnd type="none" w="med" len="med"/>
                      <a:tailEnd type="none" w="med" len="med"/>
                    </a:lnT>
                    <a:lnB w="57150">
                      <a:solidFill>
                        <a:srgbClr val="FFC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4" name="object 4"/>
          <p:cNvSpPr txBox="1"/>
          <p:nvPr/>
        </p:nvSpPr>
        <p:spPr>
          <a:xfrm>
            <a:off x="1385316" y="5754623"/>
            <a:ext cx="8888095" cy="943848"/>
          </a:xfrm>
          <a:prstGeom prst="rect">
            <a:avLst/>
          </a:prstGeom>
          <a:ln w="9525">
            <a:solidFill>
              <a:srgbClr val="00AFEF"/>
            </a:solidFill>
          </a:ln>
        </p:spPr>
        <p:txBody>
          <a:bodyPr vert="horz" wrap="square" lIns="0" tIns="20320" rIns="0" bIns="0" rtlCol="0">
            <a:spAutoFit/>
          </a:bodyPr>
          <a:lstStyle/>
          <a:p>
            <a:pPr marL="86360" marR="434975">
              <a:lnSpc>
                <a:spcPct val="100000"/>
              </a:lnSpc>
              <a:spcBef>
                <a:spcPts val="160"/>
              </a:spcBef>
            </a:pPr>
            <a:r>
              <a:rPr lang="en-US" sz="2000" spc="-5" dirty="0">
                <a:latin typeface="Garamond"/>
                <a:cs typeface="Garamond"/>
              </a:rPr>
              <a:t>DPR’s</a:t>
            </a:r>
            <a:r>
              <a:rPr sz="2000" spc="-5" dirty="0">
                <a:latin typeface="Garamond"/>
                <a:cs typeface="Garamond"/>
              </a:rPr>
              <a:t> </a:t>
            </a:r>
            <a:r>
              <a:rPr sz="2000" dirty="0">
                <a:latin typeface="Garamond"/>
                <a:cs typeface="Garamond"/>
              </a:rPr>
              <a:t>study duration needs to </a:t>
            </a:r>
            <a:r>
              <a:rPr sz="2000" spc="-5" dirty="0">
                <a:latin typeface="Garamond"/>
                <a:cs typeface="Garamond"/>
              </a:rPr>
              <a:t>be </a:t>
            </a:r>
            <a:r>
              <a:rPr sz="2000" dirty="0">
                <a:latin typeface="Garamond"/>
                <a:cs typeface="Garamond"/>
              </a:rPr>
              <a:t>at least </a:t>
            </a:r>
            <a:r>
              <a:rPr sz="2000" spc="-5" dirty="0">
                <a:latin typeface="Garamond"/>
                <a:cs typeface="Garamond"/>
              </a:rPr>
              <a:t>13 </a:t>
            </a:r>
            <a:r>
              <a:rPr sz="2000" spc="-15" dirty="0">
                <a:latin typeface="Garamond"/>
                <a:cs typeface="Garamond"/>
              </a:rPr>
              <a:t>weeks, </a:t>
            </a:r>
            <a:r>
              <a:rPr sz="2000" dirty="0">
                <a:latin typeface="Garamond"/>
                <a:cs typeface="Garamond"/>
              </a:rPr>
              <a:t>so </a:t>
            </a:r>
            <a:r>
              <a:rPr sz="2000" spc="-15" dirty="0">
                <a:latin typeface="Garamond"/>
                <a:cs typeface="Garamond"/>
              </a:rPr>
              <a:t>we </a:t>
            </a:r>
            <a:r>
              <a:rPr sz="2000" dirty="0">
                <a:latin typeface="Garamond"/>
                <a:cs typeface="Garamond"/>
              </a:rPr>
              <a:t>can compare our </a:t>
            </a:r>
            <a:r>
              <a:rPr sz="2000" spc="-5" dirty="0">
                <a:latin typeface="Garamond"/>
                <a:cs typeface="Garamond"/>
              </a:rPr>
              <a:t>average 13-  week </a:t>
            </a:r>
            <a:r>
              <a:rPr sz="2000" dirty="0">
                <a:latin typeface="Garamond"/>
                <a:cs typeface="Garamond"/>
              </a:rPr>
              <a:t>study concentrations to the </a:t>
            </a:r>
            <a:r>
              <a:rPr sz="2000" spc="-5" dirty="0">
                <a:latin typeface="Garamond"/>
                <a:cs typeface="Garamond"/>
              </a:rPr>
              <a:t>sub-chronic ppb values for 1,3-D </a:t>
            </a:r>
            <a:r>
              <a:rPr sz="2000" dirty="0">
                <a:latin typeface="Garamond"/>
                <a:cs typeface="Garamond"/>
              </a:rPr>
              <a:t>and </a:t>
            </a:r>
            <a:r>
              <a:rPr sz="2000" spc="-5" dirty="0">
                <a:latin typeface="Garamond"/>
                <a:cs typeface="Garamond"/>
              </a:rPr>
              <a:t>chloropicrin.</a:t>
            </a:r>
            <a:endParaRPr sz="2000" dirty="0">
              <a:latin typeface="Garamond"/>
              <a:cs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0253" y="251872"/>
            <a:ext cx="4854575" cy="718820"/>
          </a:xfrm>
          <a:prstGeom prst="rect">
            <a:avLst/>
          </a:prstGeom>
        </p:spPr>
        <p:txBody>
          <a:bodyPr vert="horz" wrap="square" lIns="0" tIns="0" rIns="0" bIns="0" rtlCol="0">
            <a:spAutoFit/>
          </a:bodyPr>
          <a:lstStyle/>
          <a:p>
            <a:pPr marL="12700">
              <a:lnSpc>
                <a:spcPct val="100000"/>
              </a:lnSpc>
            </a:pPr>
            <a:r>
              <a:rPr sz="4400" spc="-5" dirty="0">
                <a:latin typeface="Garamond"/>
                <a:cs typeface="Garamond"/>
              </a:rPr>
              <a:t>Sampling </a:t>
            </a:r>
            <a:r>
              <a:rPr sz="4400" dirty="0">
                <a:latin typeface="Garamond"/>
                <a:cs typeface="Garamond"/>
              </a:rPr>
              <a:t>Time</a:t>
            </a:r>
            <a:r>
              <a:rPr sz="4400" spc="-45" dirty="0">
                <a:latin typeface="Garamond"/>
                <a:cs typeface="Garamond"/>
              </a:rPr>
              <a:t> </a:t>
            </a:r>
            <a:r>
              <a:rPr sz="4400" spc="-25" dirty="0">
                <a:latin typeface="Garamond"/>
                <a:cs typeface="Garamond"/>
              </a:rPr>
              <a:t>Period</a:t>
            </a:r>
            <a:endParaRPr sz="4400">
              <a:latin typeface="Garamond"/>
              <a:cs typeface="Garamond"/>
            </a:endParaRPr>
          </a:p>
        </p:txBody>
      </p:sp>
      <p:sp>
        <p:nvSpPr>
          <p:cNvPr id="3" name="object 3"/>
          <p:cNvSpPr/>
          <p:nvPr/>
        </p:nvSpPr>
        <p:spPr>
          <a:xfrm>
            <a:off x="8444483" y="4998719"/>
            <a:ext cx="1004569" cy="0"/>
          </a:xfrm>
          <a:custGeom>
            <a:avLst/>
            <a:gdLst/>
            <a:ahLst/>
            <a:cxnLst/>
            <a:rect l="l" t="t" r="r" b="b"/>
            <a:pathLst>
              <a:path w="1004570">
                <a:moveTo>
                  <a:pt x="0" y="0"/>
                </a:moveTo>
                <a:lnTo>
                  <a:pt x="1004316" y="0"/>
                </a:lnTo>
              </a:path>
            </a:pathLst>
          </a:custGeom>
          <a:ln w="9525">
            <a:solidFill>
              <a:srgbClr val="D9D9D9"/>
            </a:solidFill>
          </a:ln>
        </p:spPr>
        <p:txBody>
          <a:bodyPr wrap="square" lIns="0" tIns="0" rIns="0" bIns="0" rtlCol="0"/>
          <a:lstStyle/>
          <a:p>
            <a:endParaRPr/>
          </a:p>
        </p:txBody>
      </p:sp>
      <p:sp>
        <p:nvSpPr>
          <p:cNvPr id="4" name="object 4"/>
          <p:cNvSpPr/>
          <p:nvPr/>
        </p:nvSpPr>
        <p:spPr>
          <a:xfrm>
            <a:off x="7821168" y="4998719"/>
            <a:ext cx="486409" cy="0"/>
          </a:xfrm>
          <a:custGeom>
            <a:avLst/>
            <a:gdLst/>
            <a:ahLst/>
            <a:cxnLst/>
            <a:rect l="l" t="t" r="r" b="b"/>
            <a:pathLst>
              <a:path w="486409">
                <a:moveTo>
                  <a:pt x="0" y="0"/>
                </a:moveTo>
                <a:lnTo>
                  <a:pt x="486155" y="0"/>
                </a:lnTo>
              </a:path>
            </a:pathLst>
          </a:custGeom>
          <a:ln w="9525">
            <a:solidFill>
              <a:srgbClr val="D9D9D9"/>
            </a:solidFill>
          </a:ln>
        </p:spPr>
        <p:txBody>
          <a:bodyPr wrap="square" lIns="0" tIns="0" rIns="0" bIns="0" rtlCol="0"/>
          <a:lstStyle/>
          <a:p>
            <a:endParaRPr/>
          </a:p>
        </p:txBody>
      </p:sp>
      <p:sp>
        <p:nvSpPr>
          <p:cNvPr id="5" name="object 5"/>
          <p:cNvSpPr/>
          <p:nvPr/>
        </p:nvSpPr>
        <p:spPr>
          <a:xfrm>
            <a:off x="7197852" y="4998719"/>
            <a:ext cx="485140" cy="0"/>
          </a:xfrm>
          <a:custGeom>
            <a:avLst/>
            <a:gdLst/>
            <a:ahLst/>
            <a:cxnLst/>
            <a:rect l="l" t="t" r="r" b="b"/>
            <a:pathLst>
              <a:path w="485140">
                <a:moveTo>
                  <a:pt x="0" y="0"/>
                </a:moveTo>
                <a:lnTo>
                  <a:pt x="484631" y="0"/>
                </a:lnTo>
              </a:path>
            </a:pathLst>
          </a:custGeom>
          <a:ln w="9525">
            <a:solidFill>
              <a:srgbClr val="D9D9D9"/>
            </a:solidFill>
          </a:ln>
        </p:spPr>
        <p:txBody>
          <a:bodyPr wrap="square" lIns="0" tIns="0" rIns="0" bIns="0" rtlCol="0"/>
          <a:lstStyle/>
          <a:p>
            <a:endParaRPr/>
          </a:p>
        </p:txBody>
      </p:sp>
      <p:sp>
        <p:nvSpPr>
          <p:cNvPr id="6" name="object 6"/>
          <p:cNvSpPr/>
          <p:nvPr/>
        </p:nvSpPr>
        <p:spPr>
          <a:xfrm>
            <a:off x="6574535" y="4998719"/>
            <a:ext cx="485140" cy="0"/>
          </a:xfrm>
          <a:custGeom>
            <a:avLst/>
            <a:gdLst/>
            <a:ahLst/>
            <a:cxnLst/>
            <a:rect l="l" t="t" r="r" b="b"/>
            <a:pathLst>
              <a:path w="485140">
                <a:moveTo>
                  <a:pt x="0" y="0"/>
                </a:moveTo>
                <a:lnTo>
                  <a:pt x="484631" y="0"/>
                </a:lnTo>
              </a:path>
            </a:pathLst>
          </a:custGeom>
          <a:ln w="9525">
            <a:solidFill>
              <a:srgbClr val="D9D9D9"/>
            </a:solidFill>
          </a:ln>
        </p:spPr>
        <p:txBody>
          <a:bodyPr wrap="square" lIns="0" tIns="0" rIns="0" bIns="0" rtlCol="0"/>
          <a:lstStyle/>
          <a:p>
            <a:endParaRPr/>
          </a:p>
        </p:txBody>
      </p:sp>
      <p:sp>
        <p:nvSpPr>
          <p:cNvPr id="7" name="object 7"/>
          <p:cNvSpPr/>
          <p:nvPr/>
        </p:nvSpPr>
        <p:spPr>
          <a:xfrm>
            <a:off x="5951220" y="4998719"/>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8" name="object 8"/>
          <p:cNvSpPr/>
          <p:nvPr/>
        </p:nvSpPr>
        <p:spPr>
          <a:xfrm>
            <a:off x="5327904" y="4998719"/>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9" name="object 9"/>
          <p:cNvSpPr/>
          <p:nvPr/>
        </p:nvSpPr>
        <p:spPr>
          <a:xfrm>
            <a:off x="4704588" y="4998719"/>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10" name="object 10"/>
          <p:cNvSpPr/>
          <p:nvPr/>
        </p:nvSpPr>
        <p:spPr>
          <a:xfrm>
            <a:off x="4081272" y="4998719"/>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11" name="object 11"/>
          <p:cNvSpPr/>
          <p:nvPr/>
        </p:nvSpPr>
        <p:spPr>
          <a:xfrm>
            <a:off x="3457955" y="4998719"/>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12" name="object 12"/>
          <p:cNvSpPr/>
          <p:nvPr/>
        </p:nvSpPr>
        <p:spPr>
          <a:xfrm>
            <a:off x="2834640" y="4998719"/>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13" name="object 13"/>
          <p:cNvSpPr/>
          <p:nvPr/>
        </p:nvSpPr>
        <p:spPr>
          <a:xfrm>
            <a:off x="2211324" y="4998719"/>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14" name="object 14"/>
          <p:cNvSpPr/>
          <p:nvPr/>
        </p:nvSpPr>
        <p:spPr>
          <a:xfrm>
            <a:off x="1969008" y="4998720"/>
            <a:ext cx="104139" cy="0"/>
          </a:xfrm>
          <a:custGeom>
            <a:avLst/>
            <a:gdLst/>
            <a:ahLst/>
            <a:cxnLst/>
            <a:rect l="l" t="t" r="r" b="b"/>
            <a:pathLst>
              <a:path w="104139">
                <a:moveTo>
                  <a:pt x="0" y="0"/>
                </a:moveTo>
                <a:lnTo>
                  <a:pt x="103631" y="0"/>
                </a:lnTo>
              </a:path>
            </a:pathLst>
          </a:custGeom>
          <a:ln w="9525">
            <a:solidFill>
              <a:srgbClr val="D9D9D9"/>
            </a:solidFill>
          </a:ln>
        </p:spPr>
        <p:txBody>
          <a:bodyPr wrap="square" lIns="0" tIns="0" rIns="0" bIns="0" rtlCol="0"/>
          <a:lstStyle/>
          <a:p>
            <a:endParaRPr/>
          </a:p>
        </p:txBody>
      </p:sp>
      <p:sp>
        <p:nvSpPr>
          <p:cNvPr id="15" name="object 15"/>
          <p:cNvSpPr/>
          <p:nvPr/>
        </p:nvSpPr>
        <p:spPr>
          <a:xfrm>
            <a:off x="8444483" y="4299203"/>
            <a:ext cx="1004569" cy="0"/>
          </a:xfrm>
          <a:custGeom>
            <a:avLst/>
            <a:gdLst/>
            <a:ahLst/>
            <a:cxnLst/>
            <a:rect l="l" t="t" r="r" b="b"/>
            <a:pathLst>
              <a:path w="1004570">
                <a:moveTo>
                  <a:pt x="0" y="0"/>
                </a:moveTo>
                <a:lnTo>
                  <a:pt x="1004316" y="0"/>
                </a:lnTo>
              </a:path>
            </a:pathLst>
          </a:custGeom>
          <a:ln w="9525">
            <a:solidFill>
              <a:srgbClr val="D9D9D9"/>
            </a:solidFill>
          </a:ln>
        </p:spPr>
        <p:txBody>
          <a:bodyPr wrap="square" lIns="0" tIns="0" rIns="0" bIns="0" rtlCol="0"/>
          <a:lstStyle/>
          <a:p>
            <a:endParaRPr/>
          </a:p>
        </p:txBody>
      </p:sp>
      <p:sp>
        <p:nvSpPr>
          <p:cNvPr id="16" name="object 16"/>
          <p:cNvSpPr/>
          <p:nvPr/>
        </p:nvSpPr>
        <p:spPr>
          <a:xfrm>
            <a:off x="7821168" y="4299203"/>
            <a:ext cx="486409" cy="0"/>
          </a:xfrm>
          <a:custGeom>
            <a:avLst/>
            <a:gdLst/>
            <a:ahLst/>
            <a:cxnLst/>
            <a:rect l="l" t="t" r="r" b="b"/>
            <a:pathLst>
              <a:path w="486409">
                <a:moveTo>
                  <a:pt x="0" y="0"/>
                </a:moveTo>
                <a:lnTo>
                  <a:pt x="486155" y="0"/>
                </a:lnTo>
              </a:path>
            </a:pathLst>
          </a:custGeom>
          <a:ln w="9525">
            <a:solidFill>
              <a:srgbClr val="D9D9D9"/>
            </a:solidFill>
          </a:ln>
        </p:spPr>
        <p:txBody>
          <a:bodyPr wrap="square" lIns="0" tIns="0" rIns="0" bIns="0" rtlCol="0"/>
          <a:lstStyle/>
          <a:p>
            <a:endParaRPr/>
          </a:p>
        </p:txBody>
      </p:sp>
      <p:sp>
        <p:nvSpPr>
          <p:cNvPr id="17" name="object 17"/>
          <p:cNvSpPr/>
          <p:nvPr/>
        </p:nvSpPr>
        <p:spPr>
          <a:xfrm>
            <a:off x="7197852" y="4299203"/>
            <a:ext cx="485140" cy="0"/>
          </a:xfrm>
          <a:custGeom>
            <a:avLst/>
            <a:gdLst/>
            <a:ahLst/>
            <a:cxnLst/>
            <a:rect l="l" t="t" r="r" b="b"/>
            <a:pathLst>
              <a:path w="485140">
                <a:moveTo>
                  <a:pt x="0" y="0"/>
                </a:moveTo>
                <a:lnTo>
                  <a:pt x="484631" y="0"/>
                </a:lnTo>
              </a:path>
            </a:pathLst>
          </a:custGeom>
          <a:ln w="9525">
            <a:solidFill>
              <a:srgbClr val="D9D9D9"/>
            </a:solidFill>
          </a:ln>
        </p:spPr>
        <p:txBody>
          <a:bodyPr wrap="square" lIns="0" tIns="0" rIns="0" bIns="0" rtlCol="0"/>
          <a:lstStyle/>
          <a:p>
            <a:endParaRPr/>
          </a:p>
        </p:txBody>
      </p:sp>
      <p:sp>
        <p:nvSpPr>
          <p:cNvPr id="18" name="object 18"/>
          <p:cNvSpPr/>
          <p:nvPr/>
        </p:nvSpPr>
        <p:spPr>
          <a:xfrm>
            <a:off x="5327904" y="4299203"/>
            <a:ext cx="1731645" cy="0"/>
          </a:xfrm>
          <a:custGeom>
            <a:avLst/>
            <a:gdLst/>
            <a:ahLst/>
            <a:cxnLst/>
            <a:rect l="l" t="t" r="r" b="b"/>
            <a:pathLst>
              <a:path w="1731645">
                <a:moveTo>
                  <a:pt x="0" y="0"/>
                </a:moveTo>
                <a:lnTo>
                  <a:pt x="1731263" y="0"/>
                </a:lnTo>
              </a:path>
            </a:pathLst>
          </a:custGeom>
          <a:ln w="9525">
            <a:solidFill>
              <a:srgbClr val="D9D9D9"/>
            </a:solidFill>
          </a:ln>
        </p:spPr>
        <p:txBody>
          <a:bodyPr wrap="square" lIns="0" tIns="0" rIns="0" bIns="0" rtlCol="0"/>
          <a:lstStyle/>
          <a:p>
            <a:endParaRPr/>
          </a:p>
        </p:txBody>
      </p:sp>
      <p:sp>
        <p:nvSpPr>
          <p:cNvPr id="19" name="object 19"/>
          <p:cNvSpPr/>
          <p:nvPr/>
        </p:nvSpPr>
        <p:spPr>
          <a:xfrm>
            <a:off x="4704588" y="4299203"/>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20" name="object 20"/>
          <p:cNvSpPr/>
          <p:nvPr/>
        </p:nvSpPr>
        <p:spPr>
          <a:xfrm>
            <a:off x="4081272" y="4299203"/>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21" name="object 21"/>
          <p:cNvSpPr/>
          <p:nvPr/>
        </p:nvSpPr>
        <p:spPr>
          <a:xfrm>
            <a:off x="3457955" y="4299203"/>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22" name="object 22"/>
          <p:cNvSpPr/>
          <p:nvPr/>
        </p:nvSpPr>
        <p:spPr>
          <a:xfrm>
            <a:off x="2834640" y="4299203"/>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23" name="object 23"/>
          <p:cNvSpPr/>
          <p:nvPr/>
        </p:nvSpPr>
        <p:spPr>
          <a:xfrm>
            <a:off x="1969008" y="4299203"/>
            <a:ext cx="727075" cy="0"/>
          </a:xfrm>
          <a:custGeom>
            <a:avLst/>
            <a:gdLst/>
            <a:ahLst/>
            <a:cxnLst/>
            <a:rect l="l" t="t" r="r" b="b"/>
            <a:pathLst>
              <a:path w="727075">
                <a:moveTo>
                  <a:pt x="0" y="0"/>
                </a:moveTo>
                <a:lnTo>
                  <a:pt x="726948" y="0"/>
                </a:lnTo>
              </a:path>
            </a:pathLst>
          </a:custGeom>
          <a:ln w="9525">
            <a:solidFill>
              <a:srgbClr val="D9D9D9"/>
            </a:solidFill>
          </a:ln>
        </p:spPr>
        <p:txBody>
          <a:bodyPr wrap="square" lIns="0" tIns="0" rIns="0" bIns="0" rtlCol="0"/>
          <a:lstStyle/>
          <a:p>
            <a:endParaRPr/>
          </a:p>
        </p:txBody>
      </p:sp>
      <p:sp>
        <p:nvSpPr>
          <p:cNvPr id="24" name="object 24"/>
          <p:cNvSpPr/>
          <p:nvPr/>
        </p:nvSpPr>
        <p:spPr>
          <a:xfrm>
            <a:off x="8444483" y="3599687"/>
            <a:ext cx="1004569" cy="0"/>
          </a:xfrm>
          <a:custGeom>
            <a:avLst/>
            <a:gdLst/>
            <a:ahLst/>
            <a:cxnLst/>
            <a:rect l="l" t="t" r="r" b="b"/>
            <a:pathLst>
              <a:path w="1004570">
                <a:moveTo>
                  <a:pt x="0" y="0"/>
                </a:moveTo>
                <a:lnTo>
                  <a:pt x="1004316" y="0"/>
                </a:lnTo>
              </a:path>
            </a:pathLst>
          </a:custGeom>
          <a:ln w="9525">
            <a:solidFill>
              <a:srgbClr val="D9D9D9"/>
            </a:solidFill>
          </a:ln>
        </p:spPr>
        <p:txBody>
          <a:bodyPr wrap="square" lIns="0" tIns="0" rIns="0" bIns="0" rtlCol="0"/>
          <a:lstStyle/>
          <a:p>
            <a:endParaRPr/>
          </a:p>
        </p:txBody>
      </p:sp>
      <p:sp>
        <p:nvSpPr>
          <p:cNvPr id="25" name="object 25"/>
          <p:cNvSpPr/>
          <p:nvPr/>
        </p:nvSpPr>
        <p:spPr>
          <a:xfrm>
            <a:off x="7821168" y="3599687"/>
            <a:ext cx="486409" cy="0"/>
          </a:xfrm>
          <a:custGeom>
            <a:avLst/>
            <a:gdLst/>
            <a:ahLst/>
            <a:cxnLst/>
            <a:rect l="l" t="t" r="r" b="b"/>
            <a:pathLst>
              <a:path w="486409">
                <a:moveTo>
                  <a:pt x="0" y="0"/>
                </a:moveTo>
                <a:lnTo>
                  <a:pt x="486155" y="0"/>
                </a:lnTo>
              </a:path>
            </a:pathLst>
          </a:custGeom>
          <a:ln w="9525">
            <a:solidFill>
              <a:srgbClr val="D9D9D9"/>
            </a:solidFill>
          </a:ln>
        </p:spPr>
        <p:txBody>
          <a:bodyPr wrap="square" lIns="0" tIns="0" rIns="0" bIns="0" rtlCol="0"/>
          <a:lstStyle/>
          <a:p>
            <a:endParaRPr/>
          </a:p>
        </p:txBody>
      </p:sp>
      <p:sp>
        <p:nvSpPr>
          <p:cNvPr id="26" name="object 26"/>
          <p:cNvSpPr/>
          <p:nvPr/>
        </p:nvSpPr>
        <p:spPr>
          <a:xfrm>
            <a:off x="4081272" y="3599687"/>
            <a:ext cx="3601720" cy="0"/>
          </a:xfrm>
          <a:custGeom>
            <a:avLst/>
            <a:gdLst/>
            <a:ahLst/>
            <a:cxnLst/>
            <a:rect l="l" t="t" r="r" b="b"/>
            <a:pathLst>
              <a:path w="3601720">
                <a:moveTo>
                  <a:pt x="0" y="0"/>
                </a:moveTo>
                <a:lnTo>
                  <a:pt x="3601211" y="0"/>
                </a:lnTo>
              </a:path>
            </a:pathLst>
          </a:custGeom>
          <a:ln w="9525">
            <a:solidFill>
              <a:srgbClr val="D9D9D9"/>
            </a:solidFill>
          </a:ln>
        </p:spPr>
        <p:txBody>
          <a:bodyPr wrap="square" lIns="0" tIns="0" rIns="0" bIns="0" rtlCol="0"/>
          <a:lstStyle/>
          <a:p>
            <a:endParaRPr/>
          </a:p>
        </p:txBody>
      </p:sp>
      <p:sp>
        <p:nvSpPr>
          <p:cNvPr id="27" name="object 27"/>
          <p:cNvSpPr/>
          <p:nvPr/>
        </p:nvSpPr>
        <p:spPr>
          <a:xfrm>
            <a:off x="3457955" y="3599687"/>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28" name="object 28"/>
          <p:cNvSpPr/>
          <p:nvPr/>
        </p:nvSpPr>
        <p:spPr>
          <a:xfrm>
            <a:off x="2834640" y="3599688"/>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29" name="object 29"/>
          <p:cNvSpPr/>
          <p:nvPr/>
        </p:nvSpPr>
        <p:spPr>
          <a:xfrm>
            <a:off x="1969008" y="3599688"/>
            <a:ext cx="727075" cy="0"/>
          </a:xfrm>
          <a:custGeom>
            <a:avLst/>
            <a:gdLst/>
            <a:ahLst/>
            <a:cxnLst/>
            <a:rect l="l" t="t" r="r" b="b"/>
            <a:pathLst>
              <a:path w="727075">
                <a:moveTo>
                  <a:pt x="0" y="0"/>
                </a:moveTo>
                <a:lnTo>
                  <a:pt x="726948" y="0"/>
                </a:lnTo>
              </a:path>
            </a:pathLst>
          </a:custGeom>
          <a:ln w="9525">
            <a:solidFill>
              <a:srgbClr val="D9D9D9"/>
            </a:solidFill>
          </a:ln>
        </p:spPr>
        <p:txBody>
          <a:bodyPr wrap="square" lIns="0" tIns="0" rIns="0" bIns="0" rtlCol="0"/>
          <a:lstStyle/>
          <a:p>
            <a:endParaRPr/>
          </a:p>
        </p:txBody>
      </p:sp>
      <p:sp>
        <p:nvSpPr>
          <p:cNvPr id="30" name="object 30"/>
          <p:cNvSpPr/>
          <p:nvPr/>
        </p:nvSpPr>
        <p:spPr>
          <a:xfrm>
            <a:off x="8444483" y="2901695"/>
            <a:ext cx="1004569" cy="0"/>
          </a:xfrm>
          <a:custGeom>
            <a:avLst/>
            <a:gdLst/>
            <a:ahLst/>
            <a:cxnLst/>
            <a:rect l="l" t="t" r="r" b="b"/>
            <a:pathLst>
              <a:path w="1004570">
                <a:moveTo>
                  <a:pt x="0" y="0"/>
                </a:moveTo>
                <a:lnTo>
                  <a:pt x="1004316" y="0"/>
                </a:lnTo>
              </a:path>
            </a:pathLst>
          </a:custGeom>
          <a:ln w="9525">
            <a:solidFill>
              <a:srgbClr val="D9D9D9"/>
            </a:solidFill>
          </a:ln>
        </p:spPr>
        <p:txBody>
          <a:bodyPr wrap="square" lIns="0" tIns="0" rIns="0" bIns="0" rtlCol="0"/>
          <a:lstStyle/>
          <a:p>
            <a:endParaRPr/>
          </a:p>
        </p:txBody>
      </p:sp>
      <p:sp>
        <p:nvSpPr>
          <p:cNvPr id="31" name="object 31"/>
          <p:cNvSpPr/>
          <p:nvPr/>
        </p:nvSpPr>
        <p:spPr>
          <a:xfrm>
            <a:off x="7821168" y="2901695"/>
            <a:ext cx="486409" cy="0"/>
          </a:xfrm>
          <a:custGeom>
            <a:avLst/>
            <a:gdLst/>
            <a:ahLst/>
            <a:cxnLst/>
            <a:rect l="l" t="t" r="r" b="b"/>
            <a:pathLst>
              <a:path w="486409">
                <a:moveTo>
                  <a:pt x="0" y="0"/>
                </a:moveTo>
                <a:lnTo>
                  <a:pt x="486155" y="0"/>
                </a:lnTo>
              </a:path>
            </a:pathLst>
          </a:custGeom>
          <a:ln w="9525">
            <a:solidFill>
              <a:srgbClr val="D9D9D9"/>
            </a:solidFill>
          </a:ln>
        </p:spPr>
        <p:txBody>
          <a:bodyPr wrap="square" lIns="0" tIns="0" rIns="0" bIns="0" rtlCol="0"/>
          <a:lstStyle/>
          <a:p>
            <a:endParaRPr/>
          </a:p>
        </p:txBody>
      </p:sp>
      <p:sp>
        <p:nvSpPr>
          <p:cNvPr id="32" name="object 32"/>
          <p:cNvSpPr/>
          <p:nvPr/>
        </p:nvSpPr>
        <p:spPr>
          <a:xfrm>
            <a:off x="4081272" y="2901695"/>
            <a:ext cx="3601720" cy="0"/>
          </a:xfrm>
          <a:custGeom>
            <a:avLst/>
            <a:gdLst/>
            <a:ahLst/>
            <a:cxnLst/>
            <a:rect l="l" t="t" r="r" b="b"/>
            <a:pathLst>
              <a:path w="3601720">
                <a:moveTo>
                  <a:pt x="0" y="0"/>
                </a:moveTo>
                <a:lnTo>
                  <a:pt x="3601211" y="0"/>
                </a:lnTo>
              </a:path>
            </a:pathLst>
          </a:custGeom>
          <a:ln w="9525">
            <a:solidFill>
              <a:srgbClr val="D9D9D9"/>
            </a:solidFill>
          </a:ln>
        </p:spPr>
        <p:txBody>
          <a:bodyPr wrap="square" lIns="0" tIns="0" rIns="0" bIns="0" rtlCol="0"/>
          <a:lstStyle/>
          <a:p>
            <a:endParaRPr/>
          </a:p>
        </p:txBody>
      </p:sp>
      <p:sp>
        <p:nvSpPr>
          <p:cNvPr id="33" name="object 33"/>
          <p:cNvSpPr/>
          <p:nvPr/>
        </p:nvSpPr>
        <p:spPr>
          <a:xfrm>
            <a:off x="3457955" y="2901695"/>
            <a:ext cx="485140" cy="0"/>
          </a:xfrm>
          <a:custGeom>
            <a:avLst/>
            <a:gdLst/>
            <a:ahLst/>
            <a:cxnLst/>
            <a:rect l="l" t="t" r="r" b="b"/>
            <a:pathLst>
              <a:path w="485139">
                <a:moveTo>
                  <a:pt x="0" y="0"/>
                </a:moveTo>
                <a:lnTo>
                  <a:pt x="484631" y="0"/>
                </a:lnTo>
              </a:path>
            </a:pathLst>
          </a:custGeom>
          <a:ln w="9525">
            <a:solidFill>
              <a:srgbClr val="D9D9D9"/>
            </a:solidFill>
          </a:ln>
        </p:spPr>
        <p:txBody>
          <a:bodyPr wrap="square" lIns="0" tIns="0" rIns="0" bIns="0" rtlCol="0"/>
          <a:lstStyle/>
          <a:p>
            <a:endParaRPr/>
          </a:p>
        </p:txBody>
      </p:sp>
      <p:sp>
        <p:nvSpPr>
          <p:cNvPr id="34" name="object 34"/>
          <p:cNvSpPr/>
          <p:nvPr/>
        </p:nvSpPr>
        <p:spPr>
          <a:xfrm>
            <a:off x="1969008" y="2901695"/>
            <a:ext cx="1350645" cy="0"/>
          </a:xfrm>
          <a:custGeom>
            <a:avLst/>
            <a:gdLst/>
            <a:ahLst/>
            <a:cxnLst/>
            <a:rect l="l" t="t" r="r" b="b"/>
            <a:pathLst>
              <a:path w="1350645">
                <a:moveTo>
                  <a:pt x="0" y="0"/>
                </a:moveTo>
                <a:lnTo>
                  <a:pt x="1350264" y="0"/>
                </a:lnTo>
              </a:path>
            </a:pathLst>
          </a:custGeom>
          <a:ln w="9525">
            <a:solidFill>
              <a:srgbClr val="D9D9D9"/>
            </a:solidFill>
          </a:ln>
        </p:spPr>
        <p:txBody>
          <a:bodyPr wrap="square" lIns="0" tIns="0" rIns="0" bIns="0" rtlCol="0"/>
          <a:lstStyle/>
          <a:p>
            <a:endParaRPr/>
          </a:p>
        </p:txBody>
      </p:sp>
      <p:sp>
        <p:nvSpPr>
          <p:cNvPr id="35" name="object 35"/>
          <p:cNvSpPr/>
          <p:nvPr/>
        </p:nvSpPr>
        <p:spPr>
          <a:xfrm>
            <a:off x="7821168" y="2202179"/>
            <a:ext cx="1628139" cy="0"/>
          </a:xfrm>
          <a:custGeom>
            <a:avLst/>
            <a:gdLst/>
            <a:ahLst/>
            <a:cxnLst/>
            <a:rect l="l" t="t" r="r" b="b"/>
            <a:pathLst>
              <a:path w="1628140">
                <a:moveTo>
                  <a:pt x="0" y="0"/>
                </a:moveTo>
                <a:lnTo>
                  <a:pt x="1627632" y="0"/>
                </a:lnTo>
              </a:path>
            </a:pathLst>
          </a:custGeom>
          <a:ln w="9525">
            <a:solidFill>
              <a:srgbClr val="D9D9D9"/>
            </a:solidFill>
          </a:ln>
        </p:spPr>
        <p:txBody>
          <a:bodyPr wrap="square" lIns="0" tIns="0" rIns="0" bIns="0" rtlCol="0"/>
          <a:lstStyle/>
          <a:p>
            <a:endParaRPr/>
          </a:p>
        </p:txBody>
      </p:sp>
      <p:sp>
        <p:nvSpPr>
          <p:cNvPr id="36" name="object 36"/>
          <p:cNvSpPr/>
          <p:nvPr/>
        </p:nvSpPr>
        <p:spPr>
          <a:xfrm>
            <a:off x="1969008" y="2202179"/>
            <a:ext cx="5713730" cy="0"/>
          </a:xfrm>
          <a:custGeom>
            <a:avLst/>
            <a:gdLst/>
            <a:ahLst/>
            <a:cxnLst/>
            <a:rect l="l" t="t" r="r" b="b"/>
            <a:pathLst>
              <a:path w="5713730">
                <a:moveTo>
                  <a:pt x="0" y="0"/>
                </a:moveTo>
                <a:lnTo>
                  <a:pt x="5713476" y="0"/>
                </a:lnTo>
              </a:path>
            </a:pathLst>
          </a:custGeom>
          <a:ln w="9525">
            <a:solidFill>
              <a:srgbClr val="D9D9D9"/>
            </a:solidFill>
          </a:ln>
        </p:spPr>
        <p:txBody>
          <a:bodyPr wrap="square" lIns="0" tIns="0" rIns="0" bIns="0" rtlCol="0"/>
          <a:lstStyle/>
          <a:p>
            <a:endParaRPr/>
          </a:p>
        </p:txBody>
      </p:sp>
      <p:sp>
        <p:nvSpPr>
          <p:cNvPr id="37" name="object 37"/>
          <p:cNvSpPr/>
          <p:nvPr/>
        </p:nvSpPr>
        <p:spPr>
          <a:xfrm>
            <a:off x="1969007" y="1502663"/>
            <a:ext cx="7480300" cy="0"/>
          </a:xfrm>
          <a:custGeom>
            <a:avLst/>
            <a:gdLst/>
            <a:ahLst/>
            <a:cxnLst/>
            <a:rect l="l" t="t" r="r" b="b"/>
            <a:pathLst>
              <a:path w="7480300">
                <a:moveTo>
                  <a:pt x="0" y="0"/>
                </a:moveTo>
                <a:lnTo>
                  <a:pt x="7479792" y="0"/>
                </a:lnTo>
              </a:path>
            </a:pathLst>
          </a:custGeom>
          <a:ln w="9525">
            <a:solidFill>
              <a:srgbClr val="D9D9D9"/>
            </a:solidFill>
          </a:ln>
        </p:spPr>
        <p:txBody>
          <a:bodyPr wrap="square" lIns="0" tIns="0" rIns="0" bIns="0" rtlCol="0"/>
          <a:lstStyle/>
          <a:p>
            <a:endParaRPr/>
          </a:p>
        </p:txBody>
      </p:sp>
      <p:sp>
        <p:nvSpPr>
          <p:cNvPr id="38" name="object 38"/>
          <p:cNvSpPr/>
          <p:nvPr/>
        </p:nvSpPr>
        <p:spPr>
          <a:xfrm>
            <a:off x="2072639" y="4939284"/>
            <a:ext cx="139065" cy="757555"/>
          </a:xfrm>
          <a:custGeom>
            <a:avLst/>
            <a:gdLst/>
            <a:ahLst/>
            <a:cxnLst/>
            <a:rect l="l" t="t" r="r" b="b"/>
            <a:pathLst>
              <a:path w="139064" h="757554">
                <a:moveTo>
                  <a:pt x="138683" y="0"/>
                </a:moveTo>
                <a:lnTo>
                  <a:pt x="0" y="0"/>
                </a:lnTo>
                <a:lnTo>
                  <a:pt x="0" y="757428"/>
                </a:lnTo>
                <a:lnTo>
                  <a:pt x="138683" y="757428"/>
                </a:lnTo>
                <a:lnTo>
                  <a:pt x="138683" y="0"/>
                </a:lnTo>
                <a:close/>
              </a:path>
            </a:pathLst>
          </a:custGeom>
          <a:solidFill>
            <a:srgbClr val="4F81BC"/>
          </a:solidFill>
        </p:spPr>
        <p:txBody>
          <a:bodyPr wrap="square" lIns="0" tIns="0" rIns="0" bIns="0" rtlCol="0"/>
          <a:lstStyle/>
          <a:p>
            <a:endParaRPr/>
          </a:p>
        </p:txBody>
      </p:sp>
      <p:sp>
        <p:nvSpPr>
          <p:cNvPr id="39" name="object 39"/>
          <p:cNvSpPr/>
          <p:nvPr/>
        </p:nvSpPr>
        <p:spPr>
          <a:xfrm>
            <a:off x="2695955" y="2918460"/>
            <a:ext cx="139065" cy="2778760"/>
          </a:xfrm>
          <a:custGeom>
            <a:avLst/>
            <a:gdLst/>
            <a:ahLst/>
            <a:cxnLst/>
            <a:rect l="l" t="t" r="r" b="b"/>
            <a:pathLst>
              <a:path w="139064" h="2778760">
                <a:moveTo>
                  <a:pt x="138683" y="0"/>
                </a:moveTo>
                <a:lnTo>
                  <a:pt x="0" y="0"/>
                </a:lnTo>
                <a:lnTo>
                  <a:pt x="0" y="2778252"/>
                </a:lnTo>
                <a:lnTo>
                  <a:pt x="138683" y="2778252"/>
                </a:lnTo>
                <a:lnTo>
                  <a:pt x="138683" y="0"/>
                </a:lnTo>
                <a:close/>
              </a:path>
            </a:pathLst>
          </a:custGeom>
          <a:solidFill>
            <a:srgbClr val="4F81BC"/>
          </a:solidFill>
        </p:spPr>
        <p:txBody>
          <a:bodyPr wrap="square" lIns="0" tIns="0" rIns="0" bIns="0" rtlCol="0"/>
          <a:lstStyle/>
          <a:p>
            <a:endParaRPr/>
          </a:p>
        </p:txBody>
      </p:sp>
      <p:sp>
        <p:nvSpPr>
          <p:cNvPr id="40" name="object 40"/>
          <p:cNvSpPr/>
          <p:nvPr/>
        </p:nvSpPr>
        <p:spPr>
          <a:xfrm>
            <a:off x="3319271" y="2788920"/>
            <a:ext cx="139065" cy="2908300"/>
          </a:xfrm>
          <a:custGeom>
            <a:avLst/>
            <a:gdLst/>
            <a:ahLst/>
            <a:cxnLst/>
            <a:rect l="l" t="t" r="r" b="b"/>
            <a:pathLst>
              <a:path w="139064" h="2908300">
                <a:moveTo>
                  <a:pt x="138684" y="0"/>
                </a:moveTo>
                <a:lnTo>
                  <a:pt x="0" y="0"/>
                </a:lnTo>
                <a:lnTo>
                  <a:pt x="0" y="2907792"/>
                </a:lnTo>
                <a:lnTo>
                  <a:pt x="138684" y="2907792"/>
                </a:lnTo>
                <a:lnTo>
                  <a:pt x="138684" y="0"/>
                </a:lnTo>
                <a:close/>
              </a:path>
            </a:pathLst>
          </a:custGeom>
          <a:solidFill>
            <a:srgbClr val="4F81BC"/>
          </a:solidFill>
        </p:spPr>
        <p:txBody>
          <a:bodyPr wrap="square" lIns="0" tIns="0" rIns="0" bIns="0" rtlCol="0"/>
          <a:lstStyle/>
          <a:p>
            <a:endParaRPr/>
          </a:p>
        </p:txBody>
      </p:sp>
      <p:sp>
        <p:nvSpPr>
          <p:cNvPr id="41" name="object 41"/>
          <p:cNvSpPr/>
          <p:nvPr/>
        </p:nvSpPr>
        <p:spPr>
          <a:xfrm>
            <a:off x="3942588" y="2628900"/>
            <a:ext cx="139065" cy="3068320"/>
          </a:xfrm>
          <a:custGeom>
            <a:avLst/>
            <a:gdLst/>
            <a:ahLst/>
            <a:cxnLst/>
            <a:rect l="l" t="t" r="r" b="b"/>
            <a:pathLst>
              <a:path w="139064" h="3068320">
                <a:moveTo>
                  <a:pt x="138684" y="0"/>
                </a:moveTo>
                <a:lnTo>
                  <a:pt x="0" y="0"/>
                </a:lnTo>
                <a:lnTo>
                  <a:pt x="0" y="3067812"/>
                </a:lnTo>
                <a:lnTo>
                  <a:pt x="138684" y="3067812"/>
                </a:lnTo>
                <a:lnTo>
                  <a:pt x="138684" y="0"/>
                </a:lnTo>
                <a:close/>
              </a:path>
            </a:pathLst>
          </a:custGeom>
          <a:solidFill>
            <a:srgbClr val="4F81BC"/>
          </a:solidFill>
        </p:spPr>
        <p:txBody>
          <a:bodyPr wrap="square" lIns="0" tIns="0" rIns="0" bIns="0" rtlCol="0"/>
          <a:lstStyle/>
          <a:p>
            <a:endParaRPr/>
          </a:p>
        </p:txBody>
      </p:sp>
      <p:sp>
        <p:nvSpPr>
          <p:cNvPr id="42" name="object 42"/>
          <p:cNvSpPr/>
          <p:nvPr/>
        </p:nvSpPr>
        <p:spPr>
          <a:xfrm>
            <a:off x="4565903" y="4160520"/>
            <a:ext cx="139065" cy="1536700"/>
          </a:xfrm>
          <a:custGeom>
            <a:avLst/>
            <a:gdLst/>
            <a:ahLst/>
            <a:cxnLst/>
            <a:rect l="l" t="t" r="r" b="b"/>
            <a:pathLst>
              <a:path w="139064" h="1536700">
                <a:moveTo>
                  <a:pt x="138684" y="0"/>
                </a:moveTo>
                <a:lnTo>
                  <a:pt x="0" y="0"/>
                </a:lnTo>
                <a:lnTo>
                  <a:pt x="0" y="1536191"/>
                </a:lnTo>
                <a:lnTo>
                  <a:pt x="138684" y="1536191"/>
                </a:lnTo>
                <a:lnTo>
                  <a:pt x="138684" y="0"/>
                </a:lnTo>
                <a:close/>
              </a:path>
            </a:pathLst>
          </a:custGeom>
          <a:solidFill>
            <a:srgbClr val="4F81BC"/>
          </a:solidFill>
        </p:spPr>
        <p:txBody>
          <a:bodyPr wrap="square" lIns="0" tIns="0" rIns="0" bIns="0" rtlCol="0"/>
          <a:lstStyle/>
          <a:p>
            <a:endParaRPr/>
          </a:p>
        </p:txBody>
      </p:sp>
      <p:sp>
        <p:nvSpPr>
          <p:cNvPr id="43" name="object 43"/>
          <p:cNvSpPr/>
          <p:nvPr/>
        </p:nvSpPr>
        <p:spPr>
          <a:xfrm>
            <a:off x="5189220" y="3925823"/>
            <a:ext cx="139065" cy="1771014"/>
          </a:xfrm>
          <a:custGeom>
            <a:avLst/>
            <a:gdLst/>
            <a:ahLst/>
            <a:cxnLst/>
            <a:rect l="l" t="t" r="r" b="b"/>
            <a:pathLst>
              <a:path w="139064" h="1771014">
                <a:moveTo>
                  <a:pt x="138684" y="0"/>
                </a:moveTo>
                <a:lnTo>
                  <a:pt x="0" y="0"/>
                </a:lnTo>
                <a:lnTo>
                  <a:pt x="0" y="1770888"/>
                </a:lnTo>
                <a:lnTo>
                  <a:pt x="138684" y="1770888"/>
                </a:lnTo>
                <a:lnTo>
                  <a:pt x="138684" y="0"/>
                </a:lnTo>
                <a:close/>
              </a:path>
            </a:pathLst>
          </a:custGeom>
          <a:solidFill>
            <a:srgbClr val="4F81BC"/>
          </a:solidFill>
        </p:spPr>
        <p:txBody>
          <a:bodyPr wrap="square" lIns="0" tIns="0" rIns="0" bIns="0" rtlCol="0"/>
          <a:lstStyle/>
          <a:p>
            <a:endParaRPr/>
          </a:p>
        </p:txBody>
      </p:sp>
      <p:sp>
        <p:nvSpPr>
          <p:cNvPr id="44" name="object 44"/>
          <p:cNvSpPr/>
          <p:nvPr/>
        </p:nvSpPr>
        <p:spPr>
          <a:xfrm>
            <a:off x="5812535" y="4302252"/>
            <a:ext cx="139065" cy="1394460"/>
          </a:xfrm>
          <a:custGeom>
            <a:avLst/>
            <a:gdLst/>
            <a:ahLst/>
            <a:cxnLst/>
            <a:rect l="l" t="t" r="r" b="b"/>
            <a:pathLst>
              <a:path w="139064" h="1394460">
                <a:moveTo>
                  <a:pt x="138684" y="0"/>
                </a:moveTo>
                <a:lnTo>
                  <a:pt x="0" y="0"/>
                </a:lnTo>
                <a:lnTo>
                  <a:pt x="0" y="1394460"/>
                </a:lnTo>
                <a:lnTo>
                  <a:pt x="138684" y="1394460"/>
                </a:lnTo>
                <a:lnTo>
                  <a:pt x="138684" y="0"/>
                </a:lnTo>
                <a:close/>
              </a:path>
            </a:pathLst>
          </a:custGeom>
          <a:solidFill>
            <a:srgbClr val="4F81BC"/>
          </a:solidFill>
        </p:spPr>
        <p:txBody>
          <a:bodyPr wrap="square" lIns="0" tIns="0" rIns="0" bIns="0" rtlCol="0"/>
          <a:lstStyle/>
          <a:p>
            <a:endParaRPr/>
          </a:p>
        </p:txBody>
      </p:sp>
      <p:sp>
        <p:nvSpPr>
          <p:cNvPr id="45" name="object 45"/>
          <p:cNvSpPr/>
          <p:nvPr/>
        </p:nvSpPr>
        <p:spPr>
          <a:xfrm>
            <a:off x="6435852" y="4824984"/>
            <a:ext cx="139065" cy="871855"/>
          </a:xfrm>
          <a:custGeom>
            <a:avLst/>
            <a:gdLst/>
            <a:ahLst/>
            <a:cxnLst/>
            <a:rect l="l" t="t" r="r" b="b"/>
            <a:pathLst>
              <a:path w="139065" h="871854">
                <a:moveTo>
                  <a:pt x="138683" y="0"/>
                </a:moveTo>
                <a:lnTo>
                  <a:pt x="0" y="0"/>
                </a:lnTo>
                <a:lnTo>
                  <a:pt x="0" y="871728"/>
                </a:lnTo>
                <a:lnTo>
                  <a:pt x="138683" y="871728"/>
                </a:lnTo>
                <a:lnTo>
                  <a:pt x="138683" y="0"/>
                </a:lnTo>
                <a:close/>
              </a:path>
            </a:pathLst>
          </a:custGeom>
          <a:solidFill>
            <a:srgbClr val="4F81BC"/>
          </a:solidFill>
        </p:spPr>
        <p:txBody>
          <a:bodyPr wrap="square" lIns="0" tIns="0" rIns="0" bIns="0" rtlCol="0"/>
          <a:lstStyle/>
          <a:p>
            <a:endParaRPr/>
          </a:p>
        </p:txBody>
      </p:sp>
      <p:sp>
        <p:nvSpPr>
          <p:cNvPr id="46" name="object 46"/>
          <p:cNvSpPr/>
          <p:nvPr/>
        </p:nvSpPr>
        <p:spPr>
          <a:xfrm>
            <a:off x="7059168" y="4023359"/>
            <a:ext cx="139065" cy="1673860"/>
          </a:xfrm>
          <a:custGeom>
            <a:avLst/>
            <a:gdLst/>
            <a:ahLst/>
            <a:cxnLst/>
            <a:rect l="l" t="t" r="r" b="b"/>
            <a:pathLst>
              <a:path w="139065" h="1673860">
                <a:moveTo>
                  <a:pt x="138683" y="0"/>
                </a:moveTo>
                <a:lnTo>
                  <a:pt x="0" y="0"/>
                </a:lnTo>
                <a:lnTo>
                  <a:pt x="0" y="1673352"/>
                </a:lnTo>
                <a:lnTo>
                  <a:pt x="138683" y="1673352"/>
                </a:lnTo>
                <a:lnTo>
                  <a:pt x="138683" y="0"/>
                </a:lnTo>
                <a:close/>
              </a:path>
            </a:pathLst>
          </a:custGeom>
          <a:solidFill>
            <a:srgbClr val="4F81BC"/>
          </a:solidFill>
        </p:spPr>
        <p:txBody>
          <a:bodyPr wrap="square" lIns="0" tIns="0" rIns="0" bIns="0" rtlCol="0"/>
          <a:lstStyle/>
          <a:p>
            <a:endParaRPr/>
          </a:p>
        </p:txBody>
      </p:sp>
      <p:sp>
        <p:nvSpPr>
          <p:cNvPr id="47" name="object 47"/>
          <p:cNvSpPr/>
          <p:nvPr/>
        </p:nvSpPr>
        <p:spPr>
          <a:xfrm>
            <a:off x="7682483" y="1993392"/>
            <a:ext cx="139065" cy="3703320"/>
          </a:xfrm>
          <a:custGeom>
            <a:avLst/>
            <a:gdLst/>
            <a:ahLst/>
            <a:cxnLst/>
            <a:rect l="l" t="t" r="r" b="b"/>
            <a:pathLst>
              <a:path w="139065" h="3703320">
                <a:moveTo>
                  <a:pt x="138683" y="0"/>
                </a:moveTo>
                <a:lnTo>
                  <a:pt x="0" y="0"/>
                </a:lnTo>
                <a:lnTo>
                  <a:pt x="0" y="3703320"/>
                </a:lnTo>
                <a:lnTo>
                  <a:pt x="138683" y="3703320"/>
                </a:lnTo>
                <a:lnTo>
                  <a:pt x="138683" y="0"/>
                </a:lnTo>
                <a:close/>
              </a:path>
            </a:pathLst>
          </a:custGeom>
          <a:solidFill>
            <a:srgbClr val="4F81BC"/>
          </a:solidFill>
        </p:spPr>
        <p:txBody>
          <a:bodyPr wrap="square" lIns="0" tIns="0" rIns="0" bIns="0" rtlCol="0"/>
          <a:lstStyle/>
          <a:p>
            <a:endParaRPr/>
          </a:p>
        </p:txBody>
      </p:sp>
      <p:sp>
        <p:nvSpPr>
          <p:cNvPr id="48" name="object 48"/>
          <p:cNvSpPr/>
          <p:nvPr/>
        </p:nvSpPr>
        <p:spPr>
          <a:xfrm>
            <a:off x="8307323" y="2813304"/>
            <a:ext cx="137160" cy="2883535"/>
          </a:xfrm>
          <a:custGeom>
            <a:avLst/>
            <a:gdLst/>
            <a:ahLst/>
            <a:cxnLst/>
            <a:rect l="l" t="t" r="r" b="b"/>
            <a:pathLst>
              <a:path w="137159" h="2883535">
                <a:moveTo>
                  <a:pt x="137159" y="0"/>
                </a:moveTo>
                <a:lnTo>
                  <a:pt x="0" y="0"/>
                </a:lnTo>
                <a:lnTo>
                  <a:pt x="0" y="2883408"/>
                </a:lnTo>
                <a:lnTo>
                  <a:pt x="137159" y="2883408"/>
                </a:lnTo>
                <a:lnTo>
                  <a:pt x="137159" y="0"/>
                </a:lnTo>
                <a:close/>
              </a:path>
            </a:pathLst>
          </a:custGeom>
          <a:solidFill>
            <a:srgbClr val="4F81BC"/>
          </a:solidFill>
        </p:spPr>
        <p:txBody>
          <a:bodyPr wrap="square" lIns="0" tIns="0" rIns="0" bIns="0" rtlCol="0"/>
          <a:lstStyle/>
          <a:p>
            <a:endParaRPr/>
          </a:p>
        </p:txBody>
      </p:sp>
      <p:sp>
        <p:nvSpPr>
          <p:cNvPr id="49" name="object 49"/>
          <p:cNvSpPr/>
          <p:nvPr/>
        </p:nvSpPr>
        <p:spPr>
          <a:xfrm>
            <a:off x="2834639" y="5225796"/>
            <a:ext cx="139065" cy="471170"/>
          </a:xfrm>
          <a:custGeom>
            <a:avLst/>
            <a:gdLst/>
            <a:ahLst/>
            <a:cxnLst/>
            <a:rect l="l" t="t" r="r" b="b"/>
            <a:pathLst>
              <a:path w="139064" h="471170">
                <a:moveTo>
                  <a:pt x="138683" y="0"/>
                </a:moveTo>
                <a:lnTo>
                  <a:pt x="0" y="0"/>
                </a:lnTo>
                <a:lnTo>
                  <a:pt x="0" y="470915"/>
                </a:lnTo>
                <a:lnTo>
                  <a:pt x="138683" y="470915"/>
                </a:lnTo>
                <a:lnTo>
                  <a:pt x="138683" y="0"/>
                </a:lnTo>
                <a:close/>
              </a:path>
            </a:pathLst>
          </a:custGeom>
          <a:solidFill>
            <a:srgbClr val="EB7B2F"/>
          </a:solidFill>
        </p:spPr>
        <p:txBody>
          <a:bodyPr wrap="square" lIns="0" tIns="0" rIns="0" bIns="0" rtlCol="0"/>
          <a:lstStyle/>
          <a:p>
            <a:endParaRPr/>
          </a:p>
        </p:txBody>
      </p:sp>
      <p:sp>
        <p:nvSpPr>
          <p:cNvPr id="50" name="object 50"/>
          <p:cNvSpPr/>
          <p:nvPr/>
        </p:nvSpPr>
        <p:spPr>
          <a:xfrm>
            <a:off x="3457955" y="5567171"/>
            <a:ext cx="139065" cy="129539"/>
          </a:xfrm>
          <a:custGeom>
            <a:avLst/>
            <a:gdLst/>
            <a:ahLst/>
            <a:cxnLst/>
            <a:rect l="l" t="t" r="r" b="b"/>
            <a:pathLst>
              <a:path w="139064" h="129539">
                <a:moveTo>
                  <a:pt x="138684" y="0"/>
                </a:moveTo>
                <a:lnTo>
                  <a:pt x="0" y="0"/>
                </a:lnTo>
                <a:lnTo>
                  <a:pt x="0" y="129539"/>
                </a:lnTo>
                <a:lnTo>
                  <a:pt x="138684" y="129539"/>
                </a:lnTo>
                <a:lnTo>
                  <a:pt x="138684" y="0"/>
                </a:lnTo>
                <a:close/>
              </a:path>
            </a:pathLst>
          </a:custGeom>
          <a:solidFill>
            <a:srgbClr val="EB7B2F"/>
          </a:solidFill>
        </p:spPr>
        <p:txBody>
          <a:bodyPr wrap="square" lIns="0" tIns="0" rIns="0" bIns="0" rtlCol="0"/>
          <a:lstStyle/>
          <a:p>
            <a:endParaRPr/>
          </a:p>
        </p:txBody>
      </p:sp>
      <p:sp>
        <p:nvSpPr>
          <p:cNvPr id="51" name="object 51"/>
          <p:cNvSpPr/>
          <p:nvPr/>
        </p:nvSpPr>
        <p:spPr>
          <a:xfrm>
            <a:off x="4081271" y="5623559"/>
            <a:ext cx="139065" cy="73660"/>
          </a:xfrm>
          <a:custGeom>
            <a:avLst/>
            <a:gdLst/>
            <a:ahLst/>
            <a:cxnLst/>
            <a:rect l="l" t="t" r="r" b="b"/>
            <a:pathLst>
              <a:path w="139064" h="73660">
                <a:moveTo>
                  <a:pt x="138684" y="0"/>
                </a:moveTo>
                <a:lnTo>
                  <a:pt x="0" y="0"/>
                </a:lnTo>
                <a:lnTo>
                  <a:pt x="0" y="73151"/>
                </a:lnTo>
                <a:lnTo>
                  <a:pt x="138684" y="73151"/>
                </a:lnTo>
                <a:lnTo>
                  <a:pt x="138684" y="0"/>
                </a:lnTo>
                <a:close/>
              </a:path>
            </a:pathLst>
          </a:custGeom>
          <a:solidFill>
            <a:srgbClr val="EB7B2F"/>
          </a:solidFill>
        </p:spPr>
        <p:txBody>
          <a:bodyPr wrap="square" lIns="0" tIns="0" rIns="0" bIns="0" rtlCol="0"/>
          <a:lstStyle/>
          <a:p>
            <a:endParaRPr/>
          </a:p>
        </p:txBody>
      </p:sp>
      <p:sp>
        <p:nvSpPr>
          <p:cNvPr id="52" name="object 52"/>
          <p:cNvSpPr/>
          <p:nvPr/>
        </p:nvSpPr>
        <p:spPr>
          <a:xfrm>
            <a:off x="4704588" y="5538215"/>
            <a:ext cx="139065" cy="158750"/>
          </a:xfrm>
          <a:custGeom>
            <a:avLst/>
            <a:gdLst/>
            <a:ahLst/>
            <a:cxnLst/>
            <a:rect l="l" t="t" r="r" b="b"/>
            <a:pathLst>
              <a:path w="139064" h="158750">
                <a:moveTo>
                  <a:pt x="138684" y="0"/>
                </a:moveTo>
                <a:lnTo>
                  <a:pt x="0" y="0"/>
                </a:lnTo>
                <a:lnTo>
                  <a:pt x="0" y="158496"/>
                </a:lnTo>
                <a:lnTo>
                  <a:pt x="138684" y="158496"/>
                </a:lnTo>
                <a:lnTo>
                  <a:pt x="138684" y="0"/>
                </a:lnTo>
                <a:close/>
              </a:path>
            </a:pathLst>
          </a:custGeom>
          <a:solidFill>
            <a:srgbClr val="EB7B2F"/>
          </a:solidFill>
        </p:spPr>
        <p:txBody>
          <a:bodyPr wrap="square" lIns="0" tIns="0" rIns="0" bIns="0" rtlCol="0"/>
          <a:lstStyle/>
          <a:p>
            <a:endParaRPr/>
          </a:p>
        </p:txBody>
      </p:sp>
      <p:sp>
        <p:nvSpPr>
          <p:cNvPr id="53" name="object 53"/>
          <p:cNvSpPr/>
          <p:nvPr/>
        </p:nvSpPr>
        <p:spPr>
          <a:xfrm>
            <a:off x="8444483" y="5626608"/>
            <a:ext cx="139065" cy="70485"/>
          </a:xfrm>
          <a:custGeom>
            <a:avLst/>
            <a:gdLst/>
            <a:ahLst/>
            <a:cxnLst/>
            <a:rect l="l" t="t" r="r" b="b"/>
            <a:pathLst>
              <a:path w="139065" h="70485">
                <a:moveTo>
                  <a:pt x="138683" y="0"/>
                </a:moveTo>
                <a:lnTo>
                  <a:pt x="0" y="0"/>
                </a:lnTo>
                <a:lnTo>
                  <a:pt x="0" y="70103"/>
                </a:lnTo>
                <a:lnTo>
                  <a:pt x="138683" y="70103"/>
                </a:lnTo>
                <a:lnTo>
                  <a:pt x="138683" y="0"/>
                </a:lnTo>
                <a:close/>
              </a:path>
            </a:pathLst>
          </a:custGeom>
          <a:solidFill>
            <a:srgbClr val="EB7B2F"/>
          </a:solidFill>
        </p:spPr>
        <p:txBody>
          <a:bodyPr wrap="square" lIns="0" tIns="0" rIns="0" bIns="0" rtlCol="0"/>
          <a:lstStyle/>
          <a:p>
            <a:endParaRPr/>
          </a:p>
        </p:txBody>
      </p:sp>
      <p:sp>
        <p:nvSpPr>
          <p:cNvPr id="54" name="object 54"/>
          <p:cNvSpPr/>
          <p:nvPr/>
        </p:nvSpPr>
        <p:spPr>
          <a:xfrm>
            <a:off x="2350007" y="5688329"/>
            <a:ext cx="139065" cy="0"/>
          </a:xfrm>
          <a:custGeom>
            <a:avLst/>
            <a:gdLst/>
            <a:ahLst/>
            <a:cxnLst/>
            <a:rect l="l" t="t" r="r" b="b"/>
            <a:pathLst>
              <a:path w="139064">
                <a:moveTo>
                  <a:pt x="0" y="0"/>
                </a:moveTo>
                <a:lnTo>
                  <a:pt x="138683" y="0"/>
                </a:lnTo>
              </a:path>
            </a:pathLst>
          </a:custGeom>
          <a:ln w="16763">
            <a:solidFill>
              <a:srgbClr val="A3A3A3"/>
            </a:solidFill>
          </a:ln>
        </p:spPr>
        <p:txBody>
          <a:bodyPr wrap="square" lIns="0" tIns="0" rIns="0" bIns="0" rtlCol="0"/>
          <a:lstStyle/>
          <a:p>
            <a:endParaRPr/>
          </a:p>
        </p:txBody>
      </p:sp>
      <p:sp>
        <p:nvSpPr>
          <p:cNvPr id="55" name="object 55"/>
          <p:cNvSpPr/>
          <p:nvPr/>
        </p:nvSpPr>
        <p:spPr>
          <a:xfrm>
            <a:off x="2973323" y="5681471"/>
            <a:ext cx="139065" cy="0"/>
          </a:xfrm>
          <a:custGeom>
            <a:avLst/>
            <a:gdLst/>
            <a:ahLst/>
            <a:cxnLst/>
            <a:rect l="l" t="t" r="r" b="b"/>
            <a:pathLst>
              <a:path w="139064">
                <a:moveTo>
                  <a:pt x="0" y="0"/>
                </a:moveTo>
                <a:lnTo>
                  <a:pt x="138683" y="0"/>
                </a:lnTo>
              </a:path>
            </a:pathLst>
          </a:custGeom>
          <a:ln w="30480">
            <a:solidFill>
              <a:srgbClr val="A3A3A3"/>
            </a:solidFill>
          </a:ln>
        </p:spPr>
        <p:txBody>
          <a:bodyPr wrap="square" lIns="0" tIns="0" rIns="0" bIns="0" rtlCol="0"/>
          <a:lstStyle/>
          <a:p>
            <a:endParaRPr/>
          </a:p>
        </p:txBody>
      </p:sp>
      <p:sp>
        <p:nvSpPr>
          <p:cNvPr id="56" name="object 56"/>
          <p:cNvSpPr/>
          <p:nvPr/>
        </p:nvSpPr>
        <p:spPr>
          <a:xfrm>
            <a:off x="3596640" y="5451347"/>
            <a:ext cx="139065" cy="245745"/>
          </a:xfrm>
          <a:custGeom>
            <a:avLst/>
            <a:gdLst/>
            <a:ahLst/>
            <a:cxnLst/>
            <a:rect l="l" t="t" r="r" b="b"/>
            <a:pathLst>
              <a:path w="139064" h="245745">
                <a:moveTo>
                  <a:pt x="138684" y="0"/>
                </a:moveTo>
                <a:lnTo>
                  <a:pt x="0" y="0"/>
                </a:lnTo>
                <a:lnTo>
                  <a:pt x="0" y="245363"/>
                </a:lnTo>
                <a:lnTo>
                  <a:pt x="138684" y="245363"/>
                </a:lnTo>
                <a:lnTo>
                  <a:pt x="138684" y="0"/>
                </a:lnTo>
                <a:close/>
              </a:path>
            </a:pathLst>
          </a:custGeom>
          <a:solidFill>
            <a:srgbClr val="A3A3A3"/>
          </a:solidFill>
        </p:spPr>
        <p:txBody>
          <a:bodyPr wrap="square" lIns="0" tIns="0" rIns="0" bIns="0" rtlCol="0"/>
          <a:lstStyle/>
          <a:p>
            <a:endParaRPr/>
          </a:p>
        </p:txBody>
      </p:sp>
      <p:sp>
        <p:nvSpPr>
          <p:cNvPr id="57" name="object 57"/>
          <p:cNvSpPr/>
          <p:nvPr/>
        </p:nvSpPr>
        <p:spPr>
          <a:xfrm>
            <a:off x="4219955" y="5361432"/>
            <a:ext cx="139065" cy="335280"/>
          </a:xfrm>
          <a:custGeom>
            <a:avLst/>
            <a:gdLst/>
            <a:ahLst/>
            <a:cxnLst/>
            <a:rect l="l" t="t" r="r" b="b"/>
            <a:pathLst>
              <a:path w="139064" h="335279">
                <a:moveTo>
                  <a:pt x="138684" y="0"/>
                </a:moveTo>
                <a:lnTo>
                  <a:pt x="0" y="0"/>
                </a:lnTo>
                <a:lnTo>
                  <a:pt x="0" y="335280"/>
                </a:lnTo>
                <a:lnTo>
                  <a:pt x="138684" y="335280"/>
                </a:lnTo>
                <a:lnTo>
                  <a:pt x="138684" y="0"/>
                </a:lnTo>
                <a:close/>
              </a:path>
            </a:pathLst>
          </a:custGeom>
          <a:solidFill>
            <a:srgbClr val="A3A3A3"/>
          </a:solidFill>
        </p:spPr>
        <p:txBody>
          <a:bodyPr wrap="square" lIns="0" tIns="0" rIns="0" bIns="0" rtlCol="0"/>
          <a:lstStyle/>
          <a:p>
            <a:endParaRPr/>
          </a:p>
        </p:txBody>
      </p:sp>
      <p:sp>
        <p:nvSpPr>
          <p:cNvPr id="58" name="object 58"/>
          <p:cNvSpPr/>
          <p:nvPr/>
        </p:nvSpPr>
        <p:spPr>
          <a:xfrm>
            <a:off x="4843271" y="5608320"/>
            <a:ext cx="139065" cy="88900"/>
          </a:xfrm>
          <a:custGeom>
            <a:avLst/>
            <a:gdLst/>
            <a:ahLst/>
            <a:cxnLst/>
            <a:rect l="l" t="t" r="r" b="b"/>
            <a:pathLst>
              <a:path w="139064" h="88900">
                <a:moveTo>
                  <a:pt x="138684" y="0"/>
                </a:moveTo>
                <a:lnTo>
                  <a:pt x="0" y="0"/>
                </a:lnTo>
                <a:lnTo>
                  <a:pt x="0" y="88391"/>
                </a:lnTo>
                <a:lnTo>
                  <a:pt x="138684" y="88391"/>
                </a:lnTo>
                <a:lnTo>
                  <a:pt x="138684" y="0"/>
                </a:lnTo>
                <a:close/>
              </a:path>
            </a:pathLst>
          </a:custGeom>
          <a:solidFill>
            <a:srgbClr val="A3A3A3"/>
          </a:solidFill>
        </p:spPr>
        <p:txBody>
          <a:bodyPr wrap="square" lIns="0" tIns="0" rIns="0" bIns="0" rtlCol="0"/>
          <a:lstStyle/>
          <a:p>
            <a:endParaRPr/>
          </a:p>
        </p:txBody>
      </p:sp>
      <p:sp>
        <p:nvSpPr>
          <p:cNvPr id="59" name="object 59"/>
          <p:cNvSpPr/>
          <p:nvPr/>
        </p:nvSpPr>
        <p:spPr>
          <a:xfrm>
            <a:off x="5466588" y="5681471"/>
            <a:ext cx="139065" cy="0"/>
          </a:xfrm>
          <a:custGeom>
            <a:avLst/>
            <a:gdLst/>
            <a:ahLst/>
            <a:cxnLst/>
            <a:rect l="l" t="t" r="r" b="b"/>
            <a:pathLst>
              <a:path w="139064">
                <a:moveTo>
                  <a:pt x="0" y="0"/>
                </a:moveTo>
                <a:lnTo>
                  <a:pt x="138684" y="0"/>
                </a:lnTo>
              </a:path>
            </a:pathLst>
          </a:custGeom>
          <a:ln w="30480">
            <a:solidFill>
              <a:srgbClr val="A3A3A3"/>
            </a:solidFill>
          </a:ln>
        </p:spPr>
        <p:txBody>
          <a:bodyPr wrap="square" lIns="0" tIns="0" rIns="0" bIns="0" rtlCol="0"/>
          <a:lstStyle/>
          <a:p>
            <a:endParaRPr/>
          </a:p>
        </p:txBody>
      </p:sp>
      <p:sp>
        <p:nvSpPr>
          <p:cNvPr id="60" name="object 60"/>
          <p:cNvSpPr/>
          <p:nvPr/>
        </p:nvSpPr>
        <p:spPr>
          <a:xfrm>
            <a:off x="6089903" y="5635752"/>
            <a:ext cx="139065" cy="60960"/>
          </a:xfrm>
          <a:custGeom>
            <a:avLst/>
            <a:gdLst/>
            <a:ahLst/>
            <a:cxnLst/>
            <a:rect l="l" t="t" r="r" b="b"/>
            <a:pathLst>
              <a:path w="139064" h="60960">
                <a:moveTo>
                  <a:pt x="138684" y="0"/>
                </a:moveTo>
                <a:lnTo>
                  <a:pt x="0" y="0"/>
                </a:lnTo>
                <a:lnTo>
                  <a:pt x="0" y="60960"/>
                </a:lnTo>
                <a:lnTo>
                  <a:pt x="138684" y="60960"/>
                </a:lnTo>
                <a:lnTo>
                  <a:pt x="138684" y="0"/>
                </a:lnTo>
                <a:close/>
              </a:path>
            </a:pathLst>
          </a:custGeom>
          <a:solidFill>
            <a:srgbClr val="A3A3A3"/>
          </a:solidFill>
        </p:spPr>
        <p:txBody>
          <a:bodyPr wrap="square" lIns="0" tIns="0" rIns="0" bIns="0" rtlCol="0"/>
          <a:lstStyle/>
          <a:p>
            <a:endParaRPr/>
          </a:p>
        </p:txBody>
      </p:sp>
      <p:sp>
        <p:nvSpPr>
          <p:cNvPr id="61" name="object 61"/>
          <p:cNvSpPr/>
          <p:nvPr/>
        </p:nvSpPr>
        <p:spPr>
          <a:xfrm>
            <a:off x="7336535" y="5673852"/>
            <a:ext cx="139065" cy="0"/>
          </a:xfrm>
          <a:custGeom>
            <a:avLst/>
            <a:gdLst/>
            <a:ahLst/>
            <a:cxnLst/>
            <a:rect l="l" t="t" r="r" b="b"/>
            <a:pathLst>
              <a:path w="139065">
                <a:moveTo>
                  <a:pt x="0" y="0"/>
                </a:moveTo>
                <a:lnTo>
                  <a:pt x="138683" y="0"/>
                </a:lnTo>
              </a:path>
            </a:pathLst>
          </a:custGeom>
          <a:ln w="45719">
            <a:solidFill>
              <a:srgbClr val="A3A3A3"/>
            </a:solidFill>
          </a:ln>
        </p:spPr>
        <p:txBody>
          <a:bodyPr wrap="square" lIns="0" tIns="0" rIns="0" bIns="0" rtlCol="0"/>
          <a:lstStyle/>
          <a:p>
            <a:endParaRPr/>
          </a:p>
        </p:txBody>
      </p:sp>
      <p:sp>
        <p:nvSpPr>
          <p:cNvPr id="62" name="object 62"/>
          <p:cNvSpPr/>
          <p:nvPr/>
        </p:nvSpPr>
        <p:spPr>
          <a:xfrm>
            <a:off x="7959852" y="5681471"/>
            <a:ext cx="139065" cy="0"/>
          </a:xfrm>
          <a:custGeom>
            <a:avLst/>
            <a:gdLst/>
            <a:ahLst/>
            <a:cxnLst/>
            <a:rect l="l" t="t" r="r" b="b"/>
            <a:pathLst>
              <a:path w="139065">
                <a:moveTo>
                  <a:pt x="0" y="0"/>
                </a:moveTo>
                <a:lnTo>
                  <a:pt x="138683" y="0"/>
                </a:lnTo>
              </a:path>
            </a:pathLst>
          </a:custGeom>
          <a:ln w="30480">
            <a:solidFill>
              <a:srgbClr val="A3A3A3"/>
            </a:solidFill>
          </a:ln>
        </p:spPr>
        <p:txBody>
          <a:bodyPr wrap="square" lIns="0" tIns="0" rIns="0" bIns="0" rtlCol="0"/>
          <a:lstStyle/>
          <a:p>
            <a:endParaRPr/>
          </a:p>
        </p:txBody>
      </p:sp>
      <p:sp>
        <p:nvSpPr>
          <p:cNvPr id="63" name="object 63"/>
          <p:cNvSpPr/>
          <p:nvPr/>
        </p:nvSpPr>
        <p:spPr>
          <a:xfrm>
            <a:off x="8583168" y="5606796"/>
            <a:ext cx="139065" cy="90170"/>
          </a:xfrm>
          <a:custGeom>
            <a:avLst/>
            <a:gdLst/>
            <a:ahLst/>
            <a:cxnLst/>
            <a:rect l="l" t="t" r="r" b="b"/>
            <a:pathLst>
              <a:path w="139065" h="90170">
                <a:moveTo>
                  <a:pt x="138683" y="0"/>
                </a:moveTo>
                <a:lnTo>
                  <a:pt x="0" y="0"/>
                </a:lnTo>
                <a:lnTo>
                  <a:pt x="0" y="89915"/>
                </a:lnTo>
                <a:lnTo>
                  <a:pt x="138683" y="89915"/>
                </a:lnTo>
                <a:lnTo>
                  <a:pt x="138683" y="0"/>
                </a:lnTo>
                <a:close/>
              </a:path>
            </a:pathLst>
          </a:custGeom>
          <a:solidFill>
            <a:srgbClr val="A3A3A3"/>
          </a:solidFill>
        </p:spPr>
        <p:txBody>
          <a:bodyPr wrap="square" lIns="0" tIns="0" rIns="0" bIns="0" rtlCol="0"/>
          <a:lstStyle/>
          <a:p>
            <a:endParaRPr/>
          </a:p>
        </p:txBody>
      </p:sp>
      <p:sp>
        <p:nvSpPr>
          <p:cNvPr id="64" name="object 64"/>
          <p:cNvSpPr/>
          <p:nvPr/>
        </p:nvSpPr>
        <p:spPr>
          <a:xfrm>
            <a:off x="9206483" y="5558028"/>
            <a:ext cx="139065" cy="139065"/>
          </a:xfrm>
          <a:custGeom>
            <a:avLst/>
            <a:gdLst/>
            <a:ahLst/>
            <a:cxnLst/>
            <a:rect l="l" t="t" r="r" b="b"/>
            <a:pathLst>
              <a:path w="139065" h="139064">
                <a:moveTo>
                  <a:pt x="138683" y="0"/>
                </a:moveTo>
                <a:lnTo>
                  <a:pt x="0" y="0"/>
                </a:lnTo>
                <a:lnTo>
                  <a:pt x="0" y="138684"/>
                </a:lnTo>
                <a:lnTo>
                  <a:pt x="138683" y="138684"/>
                </a:lnTo>
                <a:lnTo>
                  <a:pt x="138683" y="0"/>
                </a:lnTo>
                <a:close/>
              </a:path>
            </a:pathLst>
          </a:custGeom>
          <a:solidFill>
            <a:srgbClr val="A3A3A3"/>
          </a:solidFill>
        </p:spPr>
        <p:txBody>
          <a:bodyPr wrap="square" lIns="0" tIns="0" rIns="0" bIns="0" rtlCol="0"/>
          <a:lstStyle/>
          <a:p>
            <a:endParaRPr/>
          </a:p>
        </p:txBody>
      </p:sp>
      <p:sp>
        <p:nvSpPr>
          <p:cNvPr id="65" name="object 65"/>
          <p:cNvSpPr/>
          <p:nvPr/>
        </p:nvSpPr>
        <p:spPr>
          <a:xfrm>
            <a:off x="2142744" y="4939284"/>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66" name="object 66"/>
          <p:cNvSpPr/>
          <p:nvPr/>
        </p:nvSpPr>
        <p:spPr>
          <a:xfrm>
            <a:off x="2142744" y="4742688"/>
            <a:ext cx="0" cy="196850"/>
          </a:xfrm>
          <a:custGeom>
            <a:avLst/>
            <a:gdLst/>
            <a:ahLst/>
            <a:cxnLst/>
            <a:rect l="l" t="t" r="r" b="b"/>
            <a:pathLst>
              <a:path h="196850">
                <a:moveTo>
                  <a:pt x="0" y="196595"/>
                </a:moveTo>
                <a:lnTo>
                  <a:pt x="0" y="0"/>
                </a:lnTo>
              </a:path>
            </a:pathLst>
          </a:custGeom>
          <a:ln w="9525">
            <a:solidFill>
              <a:srgbClr val="585858"/>
            </a:solidFill>
          </a:ln>
        </p:spPr>
        <p:txBody>
          <a:bodyPr wrap="square" lIns="0" tIns="0" rIns="0" bIns="0" rtlCol="0"/>
          <a:lstStyle/>
          <a:p>
            <a:endParaRPr/>
          </a:p>
        </p:txBody>
      </p:sp>
      <p:sp>
        <p:nvSpPr>
          <p:cNvPr id="67" name="object 67"/>
          <p:cNvSpPr/>
          <p:nvPr/>
        </p:nvSpPr>
        <p:spPr>
          <a:xfrm>
            <a:off x="2113788" y="5135879"/>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68" name="object 68"/>
          <p:cNvSpPr/>
          <p:nvPr/>
        </p:nvSpPr>
        <p:spPr>
          <a:xfrm>
            <a:off x="2113788" y="4742688"/>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69" name="object 69"/>
          <p:cNvSpPr/>
          <p:nvPr/>
        </p:nvSpPr>
        <p:spPr>
          <a:xfrm>
            <a:off x="2766060" y="2918460"/>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70" name="object 70"/>
          <p:cNvSpPr/>
          <p:nvPr/>
        </p:nvSpPr>
        <p:spPr>
          <a:xfrm>
            <a:off x="2766060" y="2721864"/>
            <a:ext cx="0" cy="196850"/>
          </a:xfrm>
          <a:custGeom>
            <a:avLst/>
            <a:gdLst/>
            <a:ahLst/>
            <a:cxnLst/>
            <a:rect l="l" t="t" r="r" b="b"/>
            <a:pathLst>
              <a:path h="196850">
                <a:moveTo>
                  <a:pt x="0" y="196596"/>
                </a:moveTo>
                <a:lnTo>
                  <a:pt x="0" y="0"/>
                </a:lnTo>
              </a:path>
            </a:pathLst>
          </a:custGeom>
          <a:ln w="9525">
            <a:solidFill>
              <a:srgbClr val="585858"/>
            </a:solidFill>
          </a:ln>
        </p:spPr>
        <p:txBody>
          <a:bodyPr wrap="square" lIns="0" tIns="0" rIns="0" bIns="0" rtlCol="0"/>
          <a:lstStyle/>
          <a:p>
            <a:endParaRPr/>
          </a:p>
        </p:txBody>
      </p:sp>
      <p:sp>
        <p:nvSpPr>
          <p:cNvPr id="71" name="object 71"/>
          <p:cNvSpPr/>
          <p:nvPr/>
        </p:nvSpPr>
        <p:spPr>
          <a:xfrm>
            <a:off x="2737104" y="3115055"/>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72" name="object 72"/>
          <p:cNvSpPr/>
          <p:nvPr/>
        </p:nvSpPr>
        <p:spPr>
          <a:xfrm>
            <a:off x="2737104" y="2721864"/>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73" name="object 73"/>
          <p:cNvSpPr/>
          <p:nvPr/>
        </p:nvSpPr>
        <p:spPr>
          <a:xfrm>
            <a:off x="3389376" y="2788920"/>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74" name="object 74"/>
          <p:cNvSpPr/>
          <p:nvPr/>
        </p:nvSpPr>
        <p:spPr>
          <a:xfrm>
            <a:off x="3389376" y="2592323"/>
            <a:ext cx="0" cy="196850"/>
          </a:xfrm>
          <a:custGeom>
            <a:avLst/>
            <a:gdLst/>
            <a:ahLst/>
            <a:cxnLst/>
            <a:rect l="l" t="t" r="r" b="b"/>
            <a:pathLst>
              <a:path h="196850">
                <a:moveTo>
                  <a:pt x="0" y="196596"/>
                </a:moveTo>
                <a:lnTo>
                  <a:pt x="0" y="0"/>
                </a:lnTo>
              </a:path>
            </a:pathLst>
          </a:custGeom>
          <a:ln w="9525">
            <a:solidFill>
              <a:srgbClr val="585858"/>
            </a:solidFill>
          </a:ln>
        </p:spPr>
        <p:txBody>
          <a:bodyPr wrap="square" lIns="0" tIns="0" rIns="0" bIns="0" rtlCol="0"/>
          <a:lstStyle/>
          <a:p>
            <a:endParaRPr/>
          </a:p>
        </p:txBody>
      </p:sp>
      <p:sp>
        <p:nvSpPr>
          <p:cNvPr id="75" name="object 75"/>
          <p:cNvSpPr/>
          <p:nvPr/>
        </p:nvSpPr>
        <p:spPr>
          <a:xfrm>
            <a:off x="3360420" y="2985516"/>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76" name="object 76"/>
          <p:cNvSpPr/>
          <p:nvPr/>
        </p:nvSpPr>
        <p:spPr>
          <a:xfrm>
            <a:off x="3360420" y="2592323"/>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77" name="object 77"/>
          <p:cNvSpPr/>
          <p:nvPr/>
        </p:nvSpPr>
        <p:spPr>
          <a:xfrm>
            <a:off x="4012691" y="2628900"/>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78" name="object 78"/>
          <p:cNvSpPr/>
          <p:nvPr/>
        </p:nvSpPr>
        <p:spPr>
          <a:xfrm>
            <a:off x="4012691" y="2432304"/>
            <a:ext cx="0" cy="196850"/>
          </a:xfrm>
          <a:custGeom>
            <a:avLst/>
            <a:gdLst/>
            <a:ahLst/>
            <a:cxnLst/>
            <a:rect l="l" t="t" r="r" b="b"/>
            <a:pathLst>
              <a:path h="196850">
                <a:moveTo>
                  <a:pt x="0" y="196596"/>
                </a:moveTo>
                <a:lnTo>
                  <a:pt x="0" y="0"/>
                </a:lnTo>
              </a:path>
            </a:pathLst>
          </a:custGeom>
          <a:ln w="9525">
            <a:solidFill>
              <a:srgbClr val="585858"/>
            </a:solidFill>
          </a:ln>
        </p:spPr>
        <p:txBody>
          <a:bodyPr wrap="square" lIns="0" tIns="0" rIns="0" bIns="0" rtlCol="0"/>
          <a:lstStyle/>
          <a:p>
            <a:endParaRPr/>
          </a:p>
        </p:txBody>
      </p:sp>
      <p:sp>
        <p:nvSpPr>
          <p:cNvPr id="79" name="object 79"/>
          <p:cNvSpPr/>
          <p:nvPr/>
        </p:nvSpPr>
        <p:spPr>
          <a:xfrm>
            <a:off x="3983735" y="2825495"/>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80" name="object 80"/>
          <p:cNvSpPr/>
          <p:nvPr/>
        </p:nvSpPr>
        <p:spPr>
          <a:xfrm>
            <a:off x="3983735" y="2432304"/>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81" name="object 81"/>
          <p:cNvSpPr/>
          <p:nvPr/>
        </p:nvSpPr>
        <p:spPr>
          <a:xfrm>
            <a:off x="4636008" y="4160520"/>
            <a:ext cx="0" cy="196850"/>
          </a:xfrm>
          <a:custGeom>
            <a:avLst/>
            <a:gdLst/>
            <a:ahLst/>
            <a:cxnLst/>
            <a:rect l="l" t="t" r="r" b="b"/>
            <a:pathLst>
              <a:path h="196850">
                <a:moveTo>
                  <a:pt x="0" y="0"/>
                </a:moveTo>
                <a:lnTo>
                  <a:pt x="0" y="196595"/>
                </a:lnTo>
              </a:path>
            </a:pathLst>
          </a:custGeom>
          <a:ln w="9525">
            <a:solidFill>
              <a:srgbClr val="585858"/>
            </a:solidFill>
          </a:ln>
        </p:spPr>
        <p:txBody>
          <a:bodyPr wrap="square" lIns="0" tIns="0" rIns="0" bIns="0" rtlCol="0"/>
          <a:lstStyle/>
          <a:p>
            <a:endParaRPr/>
          </a:p>
        </p:txBody>
      </p:sp>
      <p:sp>
        <p:nvSpPr>
          <p:cNvPr id="82" name="object 82"/>
          <p:cNvSpPr/>
          <p:nvPr/>
        </p:nvSpPr>
        <p:spPr>
          <a:xfrm>
            <a:off x="4636008" y="3963923"/>
            <a:ext cx="0" cy="196850"/>
          </a:xfrm>
          <a:custGeom>
            <a:avLst/>
            <a:gdLst/>
            <a:ahLst/>
            <a:cxnLst/>
            <a:rect l="l" t="t" r="r" b="b"/>
            <a:pathLst>
              <a:path h="196850">
                <a:moveTo>
                  <a:pt x="0" y="196595"/>
                </a:moveTo>
                <a:lnTo>
                  <a:pt x="0" y="0"/>
                </a:lnTo>
              </a:path>
            </a:pathLst>
          </a:custGeom>
          <a:ln w="9525">
            <a:solidFill>
              <a:srgbClr val="585858"/>
            </a:solidFill>
          </a:ln>
        </p:spPr>
        <p:txBody>
          <a:bodyPr wrap="square" lIns="0" tIns="0" rIns="0" bIns="0" rtlCol="0"/>
          <a:lstStyle/>
          <a:p>
            <a:endParaRPr/>
          </a:p>
        </p:txBody>
      </p:sp>
      <p:sp>
        <p:nvSpPr>
          <p:cNvPr id="83" name="object 83"/>
          <p:cNvSpPr/>
          <p:nvPr/>
        </p:nvSpPr>
        <p:spPr>
          <a:xfrm>
            <a:off x="4607052" y="4357115"/>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84" name="object 84"/>
          <p:cNvSpPr/>
          <p:nvPr/>
        </p:nvSpPr>
        <p:spPr>
          <a:xfrm>
            <a:off x="4607052" y="3963923"/>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85" name="object 85"/>
          <p:cNvSpPr/>
          <p:nvPr/>
        </p:nvSpPr>
        <p:spPr>
          <a:xfrm>
            <a:off x="5259323" y="3925823"/>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86" name="object 86"/>
          <p:cNvSpPr/>
          <p:nvPr/>
        </p:nvSpPr>
        <p:spPr>
          <a:xfrm>
            <a:off x="5259323" y="3729228"/>
            <a:ext cx="0" cy="196850"/>
          </a:xfrm>
          <a:custGeom>
            <a:avLst/>
            <a:gdLst/>
            <a:ahLst/>
            <a:cxnLst/>
            <a:rect l="l" t="t" r="r" b="b"/>
            <a:pathLst>
              <a:path h="196850">
                <a:moveTo>
                  <a:pt x="0" y="196596"/>
                </a:moveTo>
                <a:lnTo>
                  <a:pt x="0" y="0"/>
                </a:lnTo>
              </a:path>
            </a:pathLst>
          </a:custGeom>
          <a:ln w="9525">
            <a:solidFill>
              <a:srgbClr val="585858"/>
            </a:solidFill>
          </a:ln>
        </p:spPr>
        <p:txBody>
          <a:bodyPr wrap="square" lIns="0" tIns="0" rIns="0" bIns="0" rtlCol="0"/>
          <a:lstStyle/>
          <a:p>
            <a:endParaRPr/>
          </a:p>
        </p:txBody>
      </p:sp>
      <p:sp>
        <p:nvSpPr>
          <p:cNvPr id="87" name="object 87"/>
          <p:cNvSpPr/>
          <p:nvPr/>
        </p:nvSpPr>
        <p:spPr>
          <a:xfrm>
            <a:off x="5230367" y="4122420"/>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88" name="object 88"/>
          <p:cNvSpPr/>
          <p:nvPr/>
        </p:nvSpPr>
        <p:spPr>
          <a:xfrm>
            <a:off x="5230367" y="3729228"/>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89" name="object 89"/>
          <p:cNvSpPr/>
          <p:nvPr/>
        </p:nvSpPr>
        <p:spPr>
          <a:xfrm>
            <a:off x="5882640" y="4302252"/>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90" name="object 90"/>
          <p:cNvSpPr/>
          <p:nvPr/>
        </p:nvSpPr>
        <p:spPr>
          <a:xfrm>
            <a:off x="5882640" y="4107179"/>
            <a:ext cx="0" cy="195580"/>
          </a:xfrm>
          <a:custGeom>
            <a:avLst/>
            <a:gdLst/>
            <a:ahLst/>
            <a:cxnLst/>
            <a:rect l="l" t="t" r="r" b="b"/>
            <a:pathLst>
              <a:path h="195579">
                <a:moveTo>
                  <a:pt x="0" y="195072"/>
                </a:moveTo>
                <a:lnTo>
                  <a:pt x="0" y="0"/>
                </a:lnTo>
              </a:path>
            </a:pathLst>
          </a:custGeom>
          <a:ln w="9525">
            <a:solidFill>
              <a:srgbClr val="585858"/>
            </a:solidFill>
          </a:ln>
        </p:spPr>
        <p:txBody>
          <a:bodyPr wrap="square" lIns="0" tIns="0" rIns="0" bIns="0" rtlCol="0"/>
          <a:lstStyle/>
          <a:p>
            <a:endParaRPr/>
          </a:p>
        </p:txBody>
      </p:sp>
      <p:sp>
        <p:nvSpPr>
          <p:cNvPr id="91" name="object 91"/>
          <p:cNvSpPr/>
          <p:nvPr/>
        </p:nvSpPr>
        <p:spPr>
          <a:xfrm>
            <a:off x="5853684" y="4498847"/>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92" name="object 92"/>
          <p:cNvSpPr/>
          <p:nvPr/>
        </p:nvSpPr>
        <p:spPr>
          <a:xfrm>
            <a:off x="5853684" y="4107179"/>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93" name="object 93"/>
          <p:cNvSpPr/>
          <p:nvPr/>
        </p:nvSpPr>
        <p:spPr>
          <a:xfrm>
            <a:off x="6505956" y="4824984"/>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94" name="object 94"/>
          <p:cNvSpPr/>
          <p:nvPr/>
        </p:nvSpPr>
        <p:spPr>
          <a:xfrm>
            <a:off x="6505956" y="4628388"/>
            <a:ext cx="0" cy="196850"/>
          </a:xfrm>
          <a:custGeom>
            <a:avLst/>
            <a:gdLst/>
            <a:ahLst/>
            <a:cxnLst/>
            <a:rect l="l" t="t" r="r" b="b"/>
            <a:pathLst>
              <a:path h="196850">
                <a:moveTo>
                  <a:pt x="0" y="196595"/>
                </a:moveTo>
                <a:lnTo>
                  <a:pt x="0" y="0"/>
                </a:lnTo>
              </a:path>
            </a:pathLst>
          </a:custGeom>
          <a:ln w="9525">
            <a:solidFill>
              <a:srgbClr val="585858"/>
            </a:solidFill>
          </a:ln>
        </p:spPr>
        <p:txBody>
          <a:bodyPr wrap="square" lIns="0" tIns="0" rIns="0" bIns="0" rtlCol="0"/>
          <a:lstStyle/>
          <a:p>
            <a:endParaRPr/>
          </a:p>
        </p:txBody>
      </p:sp>
      <p:sp>
        <p:nvSpPr>
          <p:cNvPr id="95" name="object 95"/>
          <p:cNvSpPr/>
          <p:nvPr/>
        </p:nvSpPr>
        <p:spPr>
          <a:xfrm>
            <a:off x="6477000" y="5021579"/>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96" name="object 96"/>
          <p:cNvSpPr/>
          <p:nvPr/>
        </p:nvSpPr>
        <p:spPr>
          <a:xfrm>
            <a:off x="6477000" y="4628388"/>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97" name="object 97"/>
          <p:cNvSpPr/>
          <p:nvPr/>
        </p:nvSpPr>
        <p:spPr>
          <a:xfrm>
            <a:off x="7129271" y="4023359"/>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98" name="object 98"/>
          <p:cNvSpPr/>
          <p:nvPr/>
        </p:nvSpPr>
        <p:spPr>
          <a:xfrm>
            <a:off x="7129271" y="3826764"/>
            <a:ext cx="0" cy="196850"/>
          </a:xfrm>
          <a:custGeom>
            <a:avLst/>
            <a:gdLst/>
            <a:ahLst/>
            <a:cxnLst/>
            <a:rect l="l" t="t" r="r" b="b"/>
            <a:pathLst>
              <a:path h="196850">
                <a:moveTo>
                  <a:pt x="0" y="196595"/>
                </a:moveTo>
                <a:lnTo>
                  <a:pt x="0" y="0"/>
                </a:lnTo>
              </a:path>
            </a:pathLst>
          </a:custGeom>
          <a:ln w="9525">
            <a:solidFill>
              <a:srgbClr val="585858"/>
            </a:solidFill>
          </a:ln>
        </p:spPr>
        <p:txBody>
          <a:bodyPr wrap="square" lIns="0" tIns="0" rIns="0" bIns="0" rtlCol="0"/>
          <a:lstStyle/>
          <a:p>
            <a:endParaRPr/>
          </a:p>
        </p:txBody>
      </p:sp>
      <p:sp>
        <p:nvSpPr>
          <p:cNvPr id="99" name="object 99"/>
          <p:cNvSpPr/>
          <p:nvPr/>
        </p:nvSpPr>
        <p:spPr>
          <a:xfrm>
            <a:off x="7100316" y="4219955"/>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00" name="object 100"/>
          <p:cNvSpPr/>
          <p:nvPr/>
        </p:nvSpPr>
        <p:spPr>
          <a:xfrm>
            <a:off x="7100316" y="3826764"/>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01" name="object 101"/>
          <p:cNvSpPr/>
          <p:nvPr/>
        </p:nvSpPr>
        <p:spPr>
          <a:xfrm>
            <a:off x="7752588" y="1993392"/>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102" name="object 102"/>
          <p:cNvSpPr/>
          <p:nvPr/>
        </p:nvSpPr>
        <p:spPr>
          <a:xfrm>
            <a:off x="7752588" y="1796795"/>
            <a:ext cx="0" cy="196850"/>
          </a:xfrm>
          <a:custGeom>
            <a:avLst/>
            <a:gdLst/>
            <a:ahLst/>
            <a:cxnLst/>
            <a:rect l="l" t="t" r="r" b="b"/>
            <a:pathLst>
              <a:path h="196850">
                <a:moveTo>
                  <a:pt x="0" y="196596"/>
                </a:moveTo>
                <a:lnTo>
                  <a:pt x="0" y="0"/>
                </a:lnTo>
              </a:path>
            </a:pathLst>
          </a:custGeom>
          <a:ln w="9525">
            <a:solidFill>
              <a:srgbClr val="585858"/>
            </a:solidFill>
          </a:ln>
        </p:spPr>
        <p:txBody>
          <a:bodyPr wrap="square" lIns="0" tIns="0" rIns="0" bIns="0" rtlCol="0"/>
          <a:lstStyle/>
          <a:p>
            <a:endParaRPr/>
          </a:p>
        </p:txBody>
      </p:sp>
      <p:sp>
        <p:nvSpPr>
          <p:cNvPr id="103" name="object 103"/>
          <p:cNvSpPr/>
          <p:nvPr/>
        </p:nvSpPr>
        <p:spPr>
          <a:xfrm>
            <a:off x="7723631" y="2189988"/>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04" name="object 104"/>
          <p:cNvSpPr/>
          <p:nvPr/>
        </p:nvSpPr>
        <p:spPr>
          <a:xfrm>
            <a:off x="7723631" y="1796795"/>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05" name="object 105"/>
          <p:cNvSpPr/>
          <p:nvPr/>
        </p:nvSpPr>
        <p:spPr>
          <a:xfrm>
            <a:off x="8375904" y="2813304"/>
            <a:ext cx="0" cy="196850"/>
          </a:xfrm>
          <a:custGeom>
            <a:avLst/>
            <a:gdLst/>
            <a:ahLst/>
            <a:cxnLst/>
            <a:rect l="l" t="t" r="r" b="b"/>
            <a:pathLst>
              <a:path h="196850">
                <a:moveTo>
                  <a:pt x="0" y="0"/>
                </a:moveTo>
                <a:lnTo>
                  <a:pt x="0" y="196596"/>
                </a:lnTo>
              </a:path>
            </a:pathLst>
          </a:custGeom>
          <a:ln w="9525">
            <a:solidFill>
              <a:srgbClr val="585858"/>
            </a:solidFill>
          </a:ln>
        </p:spPr>
        <p:txBody>
          <a:bodyPr wrap="square" lIns="0" tIns="0" rIns="0" bIns="0" rtlCol="0"/>
          <a:lstStyle/>
          <a:p>
            <a:endParaRPr/>
          </a:p>
        </p:txBody>
      </p:sp>
      <p:sp>
        <p:nvSpPr>
          <p:cNvPr id="106" name="object 106"/>
          <p:cNvSpPr/>
          <p:nvPr/>
        </p:nvSpPr>
        <p:spPr>
          <a:xfrm>
            <a:off x="8375904" y="2616707"/>
            <a:ext cx="0" cy="196850"/>
          </a:xfrm>
          <a:custGeom>
            <a:avLst/>
            <a:gdLst/>
            <a:ahLst/>
            <a:cxnLst/>
            <a:rect l="l" t="t" r="r" b="b"/>
            <a:pathLst>
              <a:path h="196850">
                <a:moveTo>
                  <a:pt x="0" y="196596"/>
                </a:moveTo>
                <a:lnTo>
                  <a:pt x="0" y="0"/>
                </a:lnTo>
              </a:path>
            </a:pathLst>
          </a:custGeom>
          <a:ln w="9525">
            <a:solidFill>
              <a:srgbClr val="585858"/>
            </a:solidFill>
          </a:ln>
        </p:spPr>
        <p:txBody>
          <a:bodyPr wrap="square" lIns="0" tIns="0" rIns="0" bIns="0" rtlCol="0"/>
          <a:lstStyle/>
          <a:p>
            <a:endParaRPr/>
          </a:p>
        </p:txBody>
      </p:sp>
      <p:sp>
        <p:nvSpPr>
          <p:cNvPr id="107" name="object 107"/>
          <p:cNvSpPr/>
          <p:nvPr/>
        </p:nvSpPr>
        <p:spPr>
          <a:xfrm>
            <a:off x="8346947" y="3009900"/>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08" name="object 108"/>
          <p:cNvSpPr/>
          <p:nvPr/>
        </p:nvSpPr>
        <p:spPr>
          <a:xfrm>
            <a:off x="8346947" y="2616707"/>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09" name="object 109"/>
          <p:cNvSpPr/>
          <p:nvPr/>
        </p:nvSpPr>
        <p:spPr>
          <a:xfrm>
            <a:off x="8999219"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10" name="object 110"/>
          <p:cNvSpPr/>
          <p:nvPr/>
        </p:nvSpPr>
        <p:spPr>
          <a:xfrm>
            <a:off x="8999219" y="5500115"/>
            <a:ext cx="0" cy="196850"/>
          </a:xfrm>
          <a:custGeom>
            <a:avLst/>
            <a:gdLst/>
            <a:ahLst/>
            <a:cxnLst/>
            <a:rect l="l" t="t" r="r" b="b"/>
            <a:pathLst>
              <a:path h="196850">
                <a:moveTo>
                  <a:pt x="0" y="196596"/>
                </a:moveTo>
                <a:lnTo>
                  <a:pt x="0" y="0"/>
                </a:lnTo>
              </a:path>
            </a:pathLst>
          </a:custGeom>
          <a:ln w="9525">
            <a:solidFill>
              <a:srgbClr val="585858"/>
            </a:solidFill>
          </a:ln>
        </p:spPr>
        <p:txBody>
          <a:bodyPr wrap="square" lIns="0" tIns="0" rIns="0" bIns="0" rtlCol="0"/>
          <a:lstStyle/>
          <a:p>
            <a:endParaRPr/>
          </a:p>
        </p:txBody>
      </p:sp>
      <p:sp>
        <p:nvSpPr>
          <p:cNvPr id="111" name="object 111"/>
          <p:cNvSpPr/>
          <p:nvPr/>
        </p:nvSpPr>
        <p:spPr>
          <a:xfrm>
            <a:off x="8970264" y="5500115"/>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12" name="object 112"/>
          <p:cNvSpPr/>
          <p:nvPr/>
        </p:nvSpPr>
        <p:spPr>
          <a:xfrm>
            <a:off x="2279904"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13" name="object 113"/>
          <p:cNvSpPr/>
          <p:nvPr/>
        </p:nvSpPr>
        <p:spPr>
          <a:xfrm>
            <a:off x="2279904" y="5593079"/>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14" name="object 114"/>
          <p:cNvSpPr/>
          <p:nvPr/>
        </p:nvSpPr>
        <p:spPr>
          <a:xfrm>
            <a:off x="2252472" y="5593079"/>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15" name="object 115"/>
          <p:cNvSpPr/>
          <p:nvPr/>
        </p:nvSpPr>
        <p:spPr>
          <a:xfrm>
            <a:off x="2903220" y="5225796"/>
            <a:ext cx="0" cy="102235"/>
          </a:xfrm>
          <a:custGeom>
            <a:avLst/>
            <a:gdLst/>
            <a:ahLst/>
            <a:cxnLst/>
            <a:rect l="l" t="t" r="r" b="b"/>
            <a:pathLst>
              <a:path h="102235">
                <a:moveTo>
                  <a:pt x="0" y="0"/>
                </a:moveTo>
                <a:lnTo>
                  <a:pt x="0" y="102107"/>
                </a:lnTo>
              </a:path>
            </a:pathLst>
          </a:custGeom>
          <a:ln w="9525">
            <a:solidFill>
              <a:srgbClr val="585858"/>
            </a:solidFill>
          </a:ln>
        </p:spPr>
        <p:txBody>
          <a:bodyPr wrap="square" lIns="0" tIns="0" rIns="0" bIns="0" rtlCol="0"/>
          <a:lstStyle/>
          <a:p>
            <a:endParaRPr/>
          </a:p>
        </p:txBody>
      </p:sp>
      <p:sp>
        <p:nvSpPr>
          <p:cNvPr id="116" name="object 116"/>
          <p:cNvSpPr/>
          <p:nvPr/>
        </p:nvSpPr>
        <p:spPr>
          <a:xfrm>
            <a:off x="2903220" y="5122164"/>
            <a:ext cx="0" cy="104139"/>
          </a:xfrm>
          <a:custGeom>
            <a:avLst/>
            <a:gdLst/>
            <a:ahLst/>
            <a:cxnLst/>
            <a:rect l="l" t="t" r="r" b="b"/>
            <a:pathLst>
              <a:path h="104139">
                <a:moveTo>
                  <a:pt x="0" y="103631"/>
                </a:moveTo>
                <a:lnTo>
                  <a:pt x="0" y="0"/>
                </a:lnTo>
              </a:path>
            </a:pathLst>
          </a:custGeom>
          <a:ln w="9525">
            <a:solidFill>
              <a:srgbClr val="585858"/>
            </a:solidFill>
          </a:ln>
        </p:spPr>
        <p:txBody>
          <a:bodyPr wrap="square" lIns="0" tIns="0" rIns="0" bIns="0" rtlCol="0"/>
          <a:lstStyle/>
          <a:p>
            <a:endParaRPr/>
          </a:p>
        </p:txBody>
      </p:sp>
      <p:sp>
        <p:nvSpPr>
          <p:cNvPr id="117" name="object 117"/>
          <p:cNvSpPr/>
          <p:nvPr/>
        </p:nvSpPr>
        <p:spPr>
          <a:xfrm>
            <a:off x="2875788" y="5327903"/>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18" name="object 118"/>
          <p:cNvSpPr/>
          <p:nvPr/>
        </p:nvSpPr>
        <p:spPr>
          <a:xfrm>
            <a:off x="2875788" y="5122164"/>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19" name="object 119"/>
          <p:cNvSpPr/>
          <p:nvPr/>
        </p:nvSpPr>
        <p:spPr>
          <a:xfrm>
            <a:off x="3526535" y="5567171"/>
            <a:ext cx="0" cy="104139"/>
          </a:xfrm>
          <a:custGeom>
            <a:avLst/>
            <a:gdLst/>
            <a:ahLst/>
            <a:cxnLst/>
            <a:rect l="l" t="t" r="r" b="b"/>
            <a:pathLst>
              <a:path h="104139">
                <a:moveTo>
                  <a:pt x="0" y="0"/>
                </a:moveTo>
                <a:lnTo>
                  <a:pt x="0" y="103631"/>
                </a:lnTo>
              </a:path>
            </a:pathLst>
          </a:custGeom>
          <a:ln w="9525">
            <a:solidFill>
              <a:srgbClr val="585858"/>
            </a:solidFill>
          </a:ln>
        </p:spPr>
        <p:txBody>
          <a:bodyPr wrap="square" lIns="0" tIns="0" rIns="0" bIns="0" rtlCol="0"/>
          <a:lstStyle/>
          <a:p>
            <a:endParaRPr/>
          </a:p>
        </p:txBody>
      </p:sp>
      <p:sp>
        <p:nvSpPr>
          <p:cNvPr id="120" name="object 120"/>
          <p:cNvSpPr/>
          <p:nvPr/>
        </p:nvSpPr>
        <p:spPr>
          <a:xfrm>
            <a:off x="3526535" y="5463540"/>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21" name="object 121"/>
          <p:cNvSpPr/>
          <p:nvPr/>
        </p:nvSpPr>
        <p:spPr>
          <a:xfrm>
            <a:off x="3499103" y="5670803"/>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22" name="object 122"/>
          <p:cNvSpPr/>
          <p:nvPr/>
        </p:nvSpPr>
        <p:spPr>
          <a:xfrm>
            <a:off x="3499103" y="5463540"/>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23" name="object 123"/>
          <p:cNvSpPr/>
          <p:nvPr/>
        </p:nvSpPr>
        <p:spPr>
          <a:xfrm>
            <a:off x="4151376" y="5623559"/>
            <a:ext cx="0" cy="73660"/>
          </a:xfrm>
          <a:custGeom>
            <a:avLst/>
            <a:gdLst/>
            <a:ahLst/>
            <a:cxnLst/>
            <a:rect l="l" t="t" r="r" b="b"/>
            <a:pathLst>
              <a:path h="73660">
                <a:moveTo>
                  <a:pt x="0" y="0"/>
                </a:moveTo>
                <a:lnTo>
                  <a:pt x="0" y="73151"/>
                </a:lnTo>
              </a:path>
            </a:pathLst>
          </a:custGeom>
          <a:ln w="9525">
            <a:solidFill>
              <a:srgbClr val="585858"/>
            </a:solidFill>
          </a:ln>
        </p:spPr>
        <p:txBody>
          <a:bodyPr wrap="square" lIns="0" tIns="0" rIns="0" bIns="0" rtlCol="0"/>
          <a:lstStyle/>
          <a:p>
            <a:endParaRPr/>
          </a:p>
        </p:txBody>
      </p:sp>
      <p:sp>
        <p:nvSpPr>
          <p:cNvPr id="124" name="object 124"/>
          <p:cNvSpPr/>
          <p:nvPr/>
        </p:nvSpPr>
        <p:spPr>
          <a:xfrm>
            <a:off x="4151376" y="5519928"/>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25" name="object 125"/>
          <p:cNvSpPr/>
          <p:nvPr/>
        </p:nvSpPr>
        <p:spPr>
          <a:xfrm>
            <a:off x="4122420" y="5519928"/>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26" name="object 126"/>
          <p:cNvSpPr/>
          <p:nvPr/>
        </p:nvSpPr>
        <p:spPr>
          <a:xfrm>
            <a:off x="4774691" y="5538215"/>
            <a:ext cx="0" cy="104139"/>
          </a:xfrm>
          <a:custGeom>
            <a:avLst/>
            <a:gdLst/>
            <a:ahLst/>
            <a:cxnLst/>
            <a:rect l="l" t="t" r="r" b="b"/>
            <a:pathLst>
              <a:path h="104139">
                <a:moveTo>
                  <a:pt x="0" y="0"/>
                </a:moveTo>
                <a:lnTo>
                  <a:pt x="0" y="103632"/>
                </a:lnTo>
              </a:path>
            </a:pathLst>
          </a:custGeom>
          <a:ln w="9525">
            <a:solidFill>
              <a:srgbClr val="585858"/>
            </a:solidFill>
          </a:ln>
        </p:spPr>
        <p:txBody>
          <a:bodyPr wrap="square" lIns="0" tIns="0" rIns="0" bIns="0" rtlCol="0"/>
          <a:lstStyle/>
          <a:p>
            <a:endParaRPr/>
          </a:p>
        </p:txBody>
      </p:sp>
      <p:sp>
        <p:nvSpPr>
          <p:cNvPr id="127" name="object 127"/>
          <p:cNvSpPr/>
          <p:nvPr/>
        </p:nvSpPr>
        <p:spPr>
          <a:xfrm>
            <a:off x="4774691" y="5434584"/>
            <a:ext cx="0" cy="104139"/>
          </a:xfrm>
          <a:custGeom>
            <a:avLst/>
            <a:gdLst/>
            <a:ahLst/>
            <a:cxnLst/>
            <a:rect l="l" t="t" r="r" b="b"/>
            <a:pathLst>
              <a:path h="104139">
                <a:moveTo>
                  <a:pt x="0" y="103631"/>
                </a:moveTo>
                <a:lnTo>
                  <a:pt x="0" y="0"/>
                </a:lnTo>
              </a:path>
            </a:pathLst>
          </a:custGeom>
          <a:ln w="9525">
            <a:solidFill>
              <a:srgbClr val="585858"/>
            </a:solidFill>
          </a:ln>
        </p:spPr>
        <p:txBody>
          <a:bodyPr wrap="square" lIns="0" tIns="0" rIns="0" bIns="0" rtlCol="0"/>
          <a:lstStyle/>
          <a:p>
            <a:endParaRPr/>
          </a:p>
        </p:txBody>
      </p:sp>
      <p:sp>
        <p:nvSpPr>
          <p:cNvPr id="128" name="object 128"/>
          <p:cNvSpPr/>
          <p:nvPr/>
        </p:nvSpPr>
        <p:spPr>
          <a:xfrm>
            <a:off x="4745735" y="5641847"/>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29" name="object 129"/>
          <p:cNvSpPr/>
          <p:nvPr/>
        </p:nvSpPr>
        <p:spPr>
          <a:xfrm>
            <a:off x="4745735" y="5434584"/>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30" name="object 130"/>
          <p:cNvSpPr/>
          <p:nvPr/>
        </p:nvSpPr>
        <p:spPr>
          <a:xfrm>
            <a:off x="5398008"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31" name="object 131"/>
          <p:cNvSpPr/>
          <p:nvPr/>
        </p:nvSpPr>
        <p:spPr>
          <a:xfrm>
            <a:off x="5398008" y="5593079"/>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32" name="object 132"/>
          <p:cNvSpPr/>
          <p:nvPr/>
        </p:nvSpPr>
        <p:spPr>
          <a:xfrm>
            <a:off x="5369052" y="5593079"/>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33" name="object 133"/>
          <p:cNvSpPr/>
          <p:nvPr/>
        </p:nvSpPr>
        <p:spPr>
          <a:xfrm>
            <a:off x="6021323"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34" name="object 134"/>
          <p:cNvSpPr/>
          <p:nvPr/>
        </p:nvSpPr>
        <p:spPr>
          <a:xfrm>
            <a:off x="6021323" y="5593079"/>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35" name="object 135"/>
          <p:cNvSpPr/>
          <p:nvPr/>
        </p:nvSpPr>
        <p:spPr>
          <a:xfrm>
            <a:off x="5992367" y="5593079"/>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36" name="object 136"/>
          <p:cNvSpPr/>
          <p:nvPr/>
        </p:nvSpPr>
        <p:spPr>
          <a:xfrm>
            <a:off x="6644640"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37" name="object 137"/>
          <p:cNvSpPr/>
          <p:nvPr/>
        </p:nvSpPr>
        <p:spPr>
          <a:xfrm>
            <a:off x="6644640" y="5593079"/>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38" name="object 138"/>
          <p:cNvSpPr/>
          <p:nvPr/>
        </p:nvSpPr>
        <p:spPr>
          <a:xfrm>
            <a:off x="6615683" y="5593079"/>
            <a:ext cx="56515" cy="0"/>
          </a:xfrm>
          <a:custGeom>
            <a:avLst/>
            <a:gdLst/>
            <a:ahLst/>
            <a:cxnLst/>
            <a:rect l="l" t="t" r="r" b="b"/>
            <a:pathLst>
              <a:path w="56515">
                <a:moveTo>
                  <a:pt x="0" y="0"/>
                </a:moveTo>
                <a:lnTo>
                  <a:pt x="56387" y="0"/>
                </a:lnTo>
              </a:path>
            </a:pathLst>
          </a:custGeom>
          <a:ln w="9525">
            <a:solidFill>
              <a:srgbClr val="585858"/>
            </a:solidFill>
          </a:ln>
        </p:spPr>
        <p:txBody>
          <a:bodyPr wrap="square" lIns="0" tIns="0" rIns="0" bIns="0" rtlCol="0"/>
          <a:lstStyle/>
          <a:p>
            <a:endParaRPr/>
          </a:p>
        </p:txBody>
      </p:sp>
      <p:sp>
        <p:nvSpPr>
          <p:cNvPr id="139" name="object 139"/>
          <p:cNvSpPr/>
          <p:nvPr/>
        </p:nvSpPr>
        <p:spPr>
          <a:xfrm>
            <a:off x="7267956"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40" name="object 140"/>
          <p:cNvSpPr/>
          <p:nvPr/>
        </p:nvSpPr>
        <p:spPr>
          <a:xfrm>
            <a:off x="7267956" y="5593079"/>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41" name="object 141"/>
          <p:cNvSpPr/>
          <p:nvPr/>
        </p:nvSpPr>
        <p:spPr>
          <a:xfrm>
            <a:off x="7239000" y="5593079"/>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42" name="object 142"/>
          <p:cNvSpPr/>
          <p:nvPr/>
        </p:nvSpPr>
        <p:spPr>
          <a:xfrm>
            <a:off x="7891271"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43" name="object 143"/>
          <p:cNvSpPr/>
          <p:nvPr/>
        </p:nvSpPr>
        <p:spPr>
          <a:xfrm>
            <a:off x="7891271" y="5593079"/>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44" name="object 144"/>
          <p:cNvSpPr/>
          <p:nvPr/>
        </p:nvSpPr>
        <p:spPr>
          <a:xfrm>
            <a:off x="7862316" y="5593079"/>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45" name="object 145"/>
          <p:cNvSpPr/>
          <p:nvPr/>
        </p:nvSpPr>
        <p:spPr>
          <a:xfrm>
            <a:off x="8514588" y="5626608"/>
            <a:ext cx="0" cy="70485"/>
          </a:xfrm>
          <a:custGeom>
            <a:avLst/>
            <a:gdLst/>
            <a:ahLst/>
            <a:cxnLst/>
            <a:rect l="l" t="t" r="r" b="b"/>
            <a:pathLst>
              <a:path h="70485">
                <a:moveTo>
                  <a:pt x="0" y="0"/>
                </a:moveTo>
                <a:lnTo>
                  <a:pt x="0" y="70103"/>
                </a:lnTo>
              </a:path>
            </a:pathLst>
          </a:custGeom>
          <a:ln w="9525">
            <a:solidFill>
              <a:srgbClr val="585858"/>
            </a:solidFill>
          </a:ln>
        </p:spPr>
        <p:txBody>
          <a:bodyPr wrap="square" lIns="0" tIns="0" rIns="0" bIns="0" rtlCol="0"/>
          <a:lstStyle/>
          <a:p>
            <a:endParaRPr/>
          </a:p>
        </p:txBody>
      </p:sp>
      <p:sp>
        <p:nvSpPr>
          <p:cNvPr id="146" name="object 146"/>
          <p:cNvSpPr/>
          <p:nvPr/>
        </p:nvSpPr>
        <p:spPr>
          <a:xfrm>
            <a:off x="8514588" y="5522976"/>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47" name="object 147"/>
          <p:cNvSpPr/>
          <p:nvPr/>
        </p:nvSpPr>
        <p:spPr>
          <a:xfrm>
            <a:off x="8485631" y="5522976"/>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48" name="object 148"/>
          <p:cNvSpPr/>
          <p:nvPr/>
        </p:nvSpPr>
        <p:spPr>
          <a:xfrm>
            <a:off x="9137904"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49" name="object 149"/>
          <p:cNvSpPr/>
          <p:nvPr/>
        </p:nvSpPr>
        <p:spPr>
          <a:xfrm>
            <a:off x="9137904" y="5593079"/>
            <a:ext cx="0" cy="104139"/>
          </a:xfrm>
          <a:custGeom>
            <a:avLst/>
            <a:gdLst/>
            <a:ahLst/>
            <a:cxnLst/>
            <a:rect l="l" t="t" r="r" b="b"/>
            <a:pathLst>
              <a:path h="104139">
                <a:moveTo>
                  <a:pt x="0" y="103632"/>
                </a:moveTo>
                <a:lnTo>
                  <a:pt x="0" y="0"/>
                </a:lnTo>
              </a:path>
            </a:pathLst>
          </a:custGeom>
          <a:ln w="9525">
            <a:solidFill>
              <a:srgbClr val="585858"/>
            </a:solidFill>
          </a:ln>
        </p:spPr>
        <p:txBody>
          <a:bodyPr wrap="square" lIns="0" tIns="0" rIns="0" bIns="0" rtlCol="0"/>
          <a:lstStyle/>
          <a:p>
            <a:endParaRPr/>
          </a:p>
        </p:txBody>
      </p:sp>
      <p:sp>
        <p:nvSpPr>
          <p:cNvPr id="150" name="object 150"/>
          <p:cNvSpPr/>
          <p:nvPr/>
        </p:nvSpPr>
        <p:spPr>
          <a:xfrm>
            <a:off x="9108947" y="5593079"/>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51" name="object 151"/>
          <p:cNvSpPr/>
          <p:nvPr/>
        </p:nvSpPr>
        <p:spPr>
          <a:xfrm>
            <a:off x="2418588" y="5643372"/>
            <a:ext cx="0" cy="53340"/>
          </a:xfrm>
          <a:custGeom>
            <a:avLst/>
            <a:gdLst/>
            <a:ahLst/>
            <a:cxnLst/>
            <a:rect l="l" t="t" r="r" b="b"/>
            <a:pathLst>
              <a:path h="53339">
                <a:moveTo>
                  <a:pt x="0" y="0"/>
                </a:moveTo>
                <a:lnTo>
                  <a:pt x="0" y="53340"/>
                </a:lnTo>
              </a:path>
            </a:pathLst>
          </a:custGeom>
          <a:ln w="9525">
            <a:solidFill>
              <a:srgbClr val="585858"/>
            </a:solidFill>
          </a:ln>
        </p:spPr>
        <p:txBody>
          <a:bodyPr wrap="square" lIns="0" tIns="0" rIns="0" bIns="0" rtlCol="0"/>
          <a:lstStyle/>
          <a:p>
            <a:endParaRPr/>
          </a:p>
        </p:txBody>
      </p:sp>
      <p:sp>
        <p:nvSpPr>
          <p:cNvPr id="152" name="object 152"/>
          <p:cNvSpPr/>
          <p:nvPr/>
        </p:nvSpPr>
        <p:spPr>
          <a:xfrm>
            <a:off x="2391155" y="5643371"/>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53" name="object 153"/>
          <p:cNvSpPr/>
          <p:nvPr/>
        </p:nvSpPr>
        <p:spPr>
          <a:xfrm>
            <a:off x="3041904" y="5666232"/>
            <a:ext cx="0" cy="30480"/>
          </a:xfrm>
          <a:custGeom>
            <a:avLst/>
            <a:gdLst/>
            <a:ahLst/>
            <a:cxnLst/>
            <a:rect l="l" t="t" r="r" b="b"/>
            <a:pathLst>
              <a:path h="30479">
                <a:moveTo>
                  <a:pt x="0" y="0"/>
                </a:moveTo>
                <a:lnTo>
                  <a:pt x="0" y="30479"/>
                </a:lnTo>
              </a:path>
            </a:pathLst>
          </a:custGeom>
          <a:ln w="9525">
            <a:solidFill>
              <a:srgbClr val="585858"/>
            </a:solidFill>
          </a:ln>
        </p:spPr>
        <p:txBody>
          <a:bodyPr wrap="square" lIns="0" tIns="0" rIns="0" bIns="0" rtlCol="0"/>
          <a:lstStyle/>
          <a:p>
            <a:endParaRPr/>
          </a:p>
        </p:txBody>
      </p:sp>
      <p:sp>
        <p:nvSpPr>
          <p:cNvPr id="154" name="object 154"/>
          <p:cNvSpPr/>
          <p:nvPr/>
        </p:nvSpPr>
        <p:spPr>
          <a:xfrm>
            <a:off x="3041904" y="5631179"/>
            <a:ext cx="0" cy="35560"/>
          </a:xfrm>
          <a:custGeom>
            <a:avLst/>
            <a:gdLst/>
            <a:ahLst/>
            <a:cxnLst/>
            <a:rect l="l" t="t" r="r" b="b"/>
            <a:pathLst>
              <a:path h="35560">
                <a:moveTo>
                  <a:pt x="0" y="35052"/>
                </a:moveTo>
                <a:lnTo>
                  <a:pt x="0" y="0"/>
                </a:lnTo>
              </a:path>
            </a:pathLst>
          </a:custGeom>
          <a:ln w="9525">
            <a:solidFill>
              <a:srgbClr val="585858"/>
            </a:solidFill>
          </a:ln>
        </p:spPr>
        <p:txBody>
          <a:bodyPr wrap="square" lIns="0" tIns="0" rIns="0" bIns="0" rtlCol="0"/>
          <a:lstStyle/>
          <a:p>
            <a:endParaRPr/>
          </a:p>
        </p:txBody>
      </p:sp>
      <p:sp>
        <p:nvSpPr>
          <p:cNvPr id="155" name="object 155"/>
          <p:cNvSpPr/>
          <p:nvPr/>
        </p:nvSpPr>
        <p:spPr>
          <a:xfrm>
            <a:off x="3014472" y="5631179"/>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56" name="object 156"/>
          <p:cNvSpPr/>
          <p:nvPr/>
        </p:nvSpPr>
        <p:spPr>
          <a:xfrm>
            <a:off x="3665220" y="5451347"/>
            <a:ext cx="0" cy="35560"/>
          </a:xfrm>
          <a:custGeom>
            <a:avLst/>
            <a:gdLst/>
            <a:ahLst/>
            <a:cxnLst/>
            <a:rect l="l" t="t" r="r" b="b"/>
            <a:pathLst>
              <a:path h="35560">
                <a:moveTo>
                  <a:pt x="0" y="0"/>
                </a:moveTo>
                <a:lnTo>
                  <a:pt x="0" y="35051"/>
                </a:lnTo>
              </a:path>
            </a:pathLst>
          </a:custGeom>
          <a:ln w="9525">
            <a:solidFill>
              <a:srgbClr val="585858"/>
            </a:solidFill>
          </a:ln>
        </p:spPr>
        <p:txBody>
          <a:bodyPr wrap="square" lIns="0" tIns="0" rIns="0" bIns="0" rtlCol="0"/>
          <a:lstStyle/>
          <a:p>
            <a:endParaRPr/>
          </a:p>
        </p:txBody>
      </p:sp>
      <p:sp>
        <p:nvSpPr>
          <p:cNvPr id="157" name="object 157"/>
          <p:cNvSpPr/>
          <p:nvPr/>
        </p:nvSpPr>
        <p:spPr>
          <a:xfrm>
            <a:off x="3665220" y="5414771"/>
            <a:ext cx="0" cy="36830"/>
          </a:xfrm>
          <a:custGeom>
            <a:avLst/>
            <a:gdLst/>
            <a:ahLst/>
            <a:cxnLst/>
            <a:rect l="l" t="t" r="r" b="b"/>
            <a:pathLst>
              <a:path h="36829">
                <a:moveTo>
                  <a:pt x="0" y="36575"/>
                </a:moveTo>
                <a:lnTo>
                  <a:pt x="0" y="0"/>
                </a:lnTo>
              </a:path>
            </a:pathLst>
          </a:custGeom>
          <a:ln w="9525">
            <a:solidFill>
              <a:srgbClr val="585858"/>
            </a:solidFill>
          </a:ln>
        </p:spPr>
        <p:txBody>
          <a:bodyPr wrap="square" lIns="0" tIns="0" rIns="0" bIns="0" rtlCol="0"/>
          <a:lstStyle/>
          <a:p>
            <a:endParaRPr/>
          </a:p>
        </p:txBody>
      </p:sp>
      <p:sp>
        <p:nvSpPr>
          <p:cNvPr id="158" name="object 158"/>
          <p:cNvSpPr/>
          <p:nvPr/>
        </p:nvSpPr>
        <p:spPr>
          <a:xfrm>
            <a:off x="3637788" y="5486400"/>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59" name="object 159"/>
          <p:cNvSpPr/>
          <p:nvPr/>
        </p:nvSpPr>
        <p:spPr>
          <a:xfrm>
            <a:off x="3637788" y="5414771"/>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60" name="object 160"/>
          <p:cNvSpPr/>
          <p:nvPr/>
        </p:nvSpPr>
        <p:spPr>
          <a:xfrm>
            <a:off x="4288535" y="5361432"/>
            <a:ext cx="0" cy="36830"/>
          </a:xfrm>
          <a:custGeom>
            <a:avLst/>
            <a:gdLst/>
            <a:ahLst/>
            <a:cxnLst/>
            <a:rect l="l" t="t" r="r" b="b"/>
            <a:pathLst>
              <a:path h="36829">
                <a:moveTo>
                  <a:pt x="0" y="0"/>
                </a:moveTo>
                <a:lnTo>
                  <a:pt x="0" y="36576"/>
                </a:lnTo>
              </a:path>
            </a:pathLst>
          </a:custGeom>
          <a:ln w="9525">
            <a:solidFill>
              <a:srgbClr val="585858"/>
            </a:solidFill>
          </a:ln>
        </p:spPr>
        <p:txBody>
          <a:bodyPr wrap="square" lIns="0" tIns="0" rIns="0" bIns="0" rtlCol="0"/>
          <a:lstStyle/>
          <a:p>
            <a:endParaRPr/>
          </a:p>
        </p:txBody>
      </p:sp>
      <p:sp>
        <p:nvSpPr>
          <p:cNvPr id="161" name="object 161"/>
          <p:cNvSpPr/>
          <p:nvPr/>
        </p:nvSpPr>
        <p:spPr>
          <a:xfrm>
            <a:off x="4288535" y="5324855"/>
            <a:ext cx="0" cy="36830"/>
          </a:xfrm>
          <a:custGeom>
            <a:avLst/>
            <a:gdLst/>
            <a:ahLst/>
            <a:cxnLst/>
            <a:rect l="l" t="t" r="r" b="b"/>
            <a:pathLst>
              <a:path h="36829">
                <a:moveTo>
                  <a:pt x="0" y="36576"/>
                </a:moveTo>
                <a:lnTo>
                  <a:pt x="0" y="0"/>
                </a:lnTo>
              </a:path>
            </a:pathLst>
          </a:custGeom>
          <a:ln w="9525">
            <a:solidFill>
              <a:srgbClr val="585858"/>
            </a:solidFill>
          </a:ln>
        </p:spPr>
        <p:txBody>
          <a:bodyPr wrap="square" lIns="0" tIns="0" rIns="0" bIns="0" rtlCol="0"/>
          <a:lstStyle/>
          <a:p>
            <a:endParaRPr/>
          </a:p>
        </p:txBody>
      </p:sp>
      <p:sp>
        <p:nvSpPr>
          <p:cNvPr id="162" name="object 162"/>
          <p:cNvSpPr/>
          <p:nvPr/>
        </p:nvSpPr>
        <p:spPr>
          <a:xfrm>
            <a:off x="4261103" y="5398008"/>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63" name="object 163"/>
          <p:cNvSpPr/>
          <p:nvPr/>
        </p:nvSpPr>
        <p:spPr>
          <a:xfrm>
            <a:off x="4261103" y="5324855"/>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64" name="object 164"/>
          <p:cNvSpPr/>
          <p:nvPr/>
        </p:nvSpPr>
        <p:spPr>
          <a:xfrm>
            <a:off x="4911852" y="5608320"/>
            <a:ext cx="0" cy="36830"/>
          </a:xfrm>
          <a:custGeom>
            <a:avLst/>
            <a:gdLst/>
            <a:ahLst/>
            <a:cxnLst/>
            <a:rect l="l" t="t" r="r" b="b"/>
            <a:pathLst>
              <a:path h="36829">
                <a:moveTo>
                  <a:pt x="0" y="0"/>
                </a:moveTo>
                <a:lnTo>
                  <a:pt x="0" y="36575"/>
                </a:lnTo>
              </a:path>
            </a:pathLst>
          </a:custGeom>
          <a:ln w="9525">
            <a:solidFill>
              <a:srgbClr val="585858"/>
            </a:solidFill>
          </a:ln>
        </p:spPr>
        <p:txBody>
          <a:bodyPr wrap="square" lIns="0" tIns="0" rIns="0" bIns="0" rtlCol="0"/>
          <a:lstStyle/>
          <a:p>
            <a:endParaRPr/>
          </a:p>
        </p:txBody>
      </p:sp>
      <p:sp>
        <p:nvSpPr>
          <p:cNvPr id="165" name="object 165"/>
          <p:cNvSpPr/>
          <p:nvPr/>
        </p:nvSpPr>
        <p:spPr>
          <a:xfrm>
            <a:off x="4911852" y="5571744"/>
            <a:ext cx="0" cy="36830"/>
          </a:xfrm>
          <a:custGeom>
            <a:avLst/>
            <a:gdLst/>
            <a:ahLst/>
            <a:cxnLst/>
            <a:rect l="l" t="t" r="r" b="b"/>
            <a:pathLst>
              <a:path h="36829">
                <a:moveTo>
                  <a:pt x="0" y="36575"/>
                </a:moveTo>
                <a:lnTo>
                  <a:pt x="0" y="0"/>
                </a:lnTo>
              </a:path>
            </a:pathLst>
          </a:custGeom>
          <a:ln w="9525">
            <a:solidFill>
              <a:srgbClr val="585858"/>
            </a:solidFill>
          </a:ln>
        </p:spPr>
        <p:txBody>
          <a:bodyPr wrap="square" lIns="0" tIns="0" rIns="0" bIns="0" rtlCol="0"/>
          <a:lstStyle/>
          <a:p>
            <a:endParaRPr/>
          </a:p>
        </p:txBody>
      </p:sp>
      <p:sp>
        <p:nvSpPr>
          <p:cNvPr id="166" name="object 166"/>
          <p:cNvSpPr/>
          <p:nvPr/>
        </p:nvSpPr>
        <p:spPr>
          <a:xfrm>
            <a:off x="4884420" y="5644896"/>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67" name="object 167"/>
          <p:cNvSpPr/>
          <p:nvPr/>
        </p:nvSpPr>
        <p:spPr>
          <a:xfrm>
            <a:off x="4884420" y="5571744"/>
            <a:ext cx="56515" cy="0"/>
          </a:xfrm>
          <a:custGeom>
            <a:avLst/>
            <a:gdLst/>
            <a:ahLst/>
            <a:cxnLst/>
            <a:rect l="l" t="t" r="r" b="b"/>
            <a:pathLst>
              <a:path w="56514">
                <a:moveTo>
                  <a:pt x="0" y="0"/>
                </a:moveTo>
                <a:lnTo>
                  <a:pt x="56388" y="0"/>
                </a:lnTo>
              </a:path>
            </a:pathLst>
          </a:custGeom>
          <a:ln w="9525">
            <a:solidFill>
              <a:srgbClr val="585858"/>
            </a:solidFill>
          </a:ln>
        </p:spPr>
        <p:txBody>
          <a:bodyPr wrap="square" lIns="0" tIns="0" rIns="0" bIns="0" rtlCol="0"/>
          <a:lstStyle/>
          <a:p>
            <a:endParaRPr/>
          </a:p>
        </p:txBody>
      </p:sp>
      <p:sp>
        <p:nvSpPr>
          <p:cNvPr id="168" name="object 168"/>
          <p:cNvSpPr/>
          <p:nvPr/>
        </p:nvSpPr>
        <p:spPr>
          <a:xfrm>
            <a:off x="5536691" y="5666232"/>
            <a:ext cx="0" cy="30480"/>
          </a:xfrm>
          <a:custGeom>
            <a:avLst/>
            <a:gdLst/>
            <a:ahLst/>
            <a:cxnLst/>
            <a:rect l="l" t="t" r="r" b="b"/>
            <a:pathLst>
              <a:path h="30479">
                <a:moveTo>
                  <a:pt x="0" y="0"/>
                </a:moveTo>
                <a:lnTo>
                  <a:pt x="0" y="30479"/>
                </a:lnTo>
              </a:path>
            </a:pathLst>
          </a:custGeom>
          <a:ln w="9525">
            <a:solidFill>
              <a:srgbClr val="585858"/>
            </a:solidFill>
          </a:ln>
        </p:spPr>
        <p:txBody>
          <a:bodyPr wrap="square" lIns="0" tIns="0" rIns="0" bIns="0" rtlCol="0"/>
          <a:lstStyle/>
          <a:p>
            <a:endParaRPr/>
          </a:p>
        </p:txBody>
      </p:sp>
      <p:sp>
        <p:nvSpPr>
          <p:cNvPr id="169" name="object 169"/>
          <p:cNvSpPr/>
          <p:nvPr/>
        </p:nvSpPr>
        <p:spPr>
          <a:xfrm>
            <a:off x="5536691" y="5629655"/>
            <a:ext cx="0" cy="36830"/>
          </a:xfrm>
          <a:custGeom>
            <a:avLst/>
            <a:gdLst/>
            <a:ahLst/>
            <a:cxnLst/>
            <a:rect l="l" t="t" r="r" b="b"/>
            <a:pathLst>
              <a:path h="36829">
                <a:moveTo>
                  <a:pt x="0" y="36576"/>
                </a:moveTo>
                <a:lnTo>
                  <a:pt x="0" y="0"/>
                </a:lnTo>
              </a:path>
            </a:pathLst>
          </a:custGeom>
          <a:ln w="9525">
            <a:solidFill>
              <a:srgbClr val="585858"/>
            </a:solidFill>
          </a:ln>
        </p:spPr>
        <p:txBody>
          <a:bodyPr wrap="square" lIns="0" tIns="0" rIns="0" bIns="0" rtlCol="0"/>
          <a:lstStyle/>
          <a:p>
            <a:endParaRPr/>
          </a:p>
        </p:txBody>
      </p:sp>
      <p:sp>
        <p:nvSpPr>
          <p:cNvPr id="170" name="object 170"/>
          <p:cNvSpPr/>
          <p:nvPr/>
        </p:nvSpPr>
        <p:spPr>
          <a:xfrm>
            <a:off x="5507735" y="5629655"/>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71" name="object 171"/>
          <p:cNvSpPr/>
          <p:nvPr/>
        </p:nvSpPr>
        <p:spPr>
          <a:xfrm>
            <a:off x="6160008" y="5635752"/>
            <a:ext cx="0" cy="35560"/>
          </a:xfrm>
          <a:custGeom>
            <a:avLst/>
            <a:gdLst/>
            <a:ahLst/>
            <a:cxnLst/>
            <a:rect l="l" t="t" r="r" b="b"/>
            <a:pathLst>
              <a:path h="35560">
                <a:moveTo>
                  <a:pt x="0" y="0"/>
                </a:moveTo>
                <a:lnTo>
                  <a:pt x="0" y="35052"/>
                </a:lnTo>
              </a:path>
            </a:pathLst>
          </a:custGeom>
          <a:ln w="9525">
            <a:solidFill>
              <a:srgbClr val="585858"/>
            </a:solidFill>
          </a:ln>
        </p:spPr>
        <p:txBody>
          <a:bodyPr wrap="square" lIns="0" tIns="0" rIns="0" bIns="0" rtlCol="0"/>
          <a:lstStyle/>
          <a:p>
            <a:endParaRPr/>
          </a:p>
        </p:txBody>
      </p:sp>
      <p:sp>
        <p:nvSpPr>
          <p:cNvPr id="172" name="object 172"/>
          <p:cNvSpPr/>
          <p:nvPr/>
        </p:nvSpPr>
        <p:spPr>
          <a:xfrm>
            <a:off x="6160008" y="5599176"/>
            <a:ext cx="0" cy="36830"/>
          </a:xfrm>
          <a:custGeom>
            <a:avLst/>
            <a:gdLst/>
            <a:ahLst/>
            <a:cxnLst/>
            <a:rect l="l" t="t" r="r" b="b"/>
            <a:pathLst>
              <a:path h="36829">
                <a:moveTo>
                  <a:pt x="0" y="36576"/>
                </a:moveTo>
                <a:lnTo>
                  <a:pt x="0" y="0"/>
                </a:lnTo>
              </a:path>
            </a:pathLst>
          </a:custGeom>
          <a:ln w="9525">
            <a:solidFill>
              <a:srgbClr val="585858"/>
            </a:solidFill>
          </a:ln>
        </p:spPr>
        <p:txBody>
          <a:bodyPr wrap="square" lIns="0" tIns="0" rIns="0" bIns="0" rtlCol="0"/>
          <a:lstStyle/>
          <a:p>
            <a:endParaRPr/>
          </a:p>
        </p:txBody>
      </p:sp>
      <p:sp>
        <p:nvSpPr>
          <p:cNvPr id="173" name="object 173"/>
          <p:cNvSpPr/>
          <p:nvPr/>
        </p:nvSpPr>
        <p:spPr>
          <a:xfrm>
            <a:off x="6131052" y="5670803"/>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74" name="object 174"/>
          <p:cNvSpPr/>
          <p:nvPr/>
        </p:nvSpPr>
        <p:spPr>
          <a:xfrm>
            <a:off x="6131052" y="5599176"/>
            <a:ext cx="56515" cy="0"/>
          </a:xfrm>
          <a:custGeom>
            <a:avLst/>
            <a:gdLst/>
            <a:ahLst/>
            <a:cxnLst/>
            <a:rect l="l" t="t" r="r" b="b"/>
            <a:pathLst>
              <a:path w="56514">
                <a:moveTo>
                  <a:pt x="0" y="0"/>
                </a:moveTo>
                <a:lnTo>
                  <a:pt x="56387" y="0"/>
                </a:lnTo>
              </a:path>
            </a:pathLst>
          </a:custGeom>
          <a:ln w="9525">
            <a:solidFill>
              <a:srgbClr val="585858"/>
            </a:solidFill>
          </a:ln>
        </p:spPr>
        <p:txBody>
          <a:bodyPr wrap="square" lIns="0" tIns="0" rIns="0" bIns="0" rtlCol="0"/>
          <a:lstStyle/>
          <a:p>
            <a:endParaRPr/>
          </a:p>
        </p:txBody>
      </p:sp>
      <p:sp>
        <p:nvSpPr>
          <p:cNvPr id="175" name="object 175"/>
          <p:cNvSpPr/>
          <p:nvPr/>
        </p:nvSpPr>
        <p:spPr>
          <a:xfrm>
            <a:off x="6783323" y="5696711"/>
            <a:ext cx="0" cy="0"/>
          </a:xfrm>
          <a:custGeom>
            <a:avLst/>
            <a:gdLst/>
            <a:ahLst/>
            <a:cxnLst/>
            <a:rect l="l" t="t" r="r" b="b"/>
            <a:pathLst>
              <a:path>
                <a:moveTo>
                  <a:pt x="0" y="-4762"/>
                </a:moveTo>
                <a:lnTo>
                  <a:pt x="0" y="4762"/>
                </a:lnTo>
              </a:path>
            </a:pathLst>
          </a:custGeom>
          <a:ln w="3175">
            <a:solidFill>
              <a:srgbClr val="585858"/>
            </a:solidFill>
          </a:ln>
        </p:spPr>
        <p:txBody>
          <a:bodyPr wrap="square" lIns="0" tIns="0" rIns="0" bIns="0" rtlCol="0"/>
          <a:lstStyle/>
          <a:p>
            <a:endParaRPr/>
          </a:p>
        </p:txBody>
      </p:sp>
      <p:sp>
        <p:nvSpPr>
          <p:cNvPr id="176" name="object 176"/>
          <p:cNvSpPr/>
          <p:nvPr/>
        </p:nvSpPr>
        <p:spPr>
          <a:xfrm>
            <a:off x="6783323" y="5661659"/>
            <a:ext cx="0" cy="35560"/>
          </a:xfrm>
          <a:custGeom>
            <a:avLst/>
            <a:gdLst/>
            <a:ahLst/>
            <a:cxnLst/>
            <a:rect l="l" t="t" r="r" b="b"/>
            <a:pathLst>
              <a:path h="35560">
                <a:moveTo>
                  <a:pt x="0" y="35051"/>
                </a:moveTo>
                <a:lnTo>
                  <a:pt x="0" y="0"/>
                </a:lnTo>
              </a:path>
            </a:pathLst>
          </a:custGeom>
          <a:ln w="9525">
            <a:solidFill>
              <a:srgbClr val="585858"/>
            </a:solidFill>
          </a:ln>
        </p:spPr>
        <p:txBody>
          <a:bodyPr wrap="square" lIns="0" tIns="0" rIns="0" bIns="0" rtlCol="0"/>
          <a:lstStyle/>
          <a:p>
            <a:endParaRPr/>
          </a:p>
        </p:txBody>
      </p:sp>
      <p:sp>
        <p:nvSpPr>
          <p:cNvPr id="177" name="object 177"/>
          <p:cNvSpPr/>
          <p:nvPr/>
        </p:nvSpPr>
        <p:spPr>
          <a:xfrm>
            <a:off x="6754368" y="5661659"/>
            <a:ext cx="56515" cy="0"/>
          </a:xfrm>
          <a:custGeom>
            <a:avLst/>
            <a:gdLst/>
            <a:ahLst/>
            <a:cxnLst/>
            <a:rect l="l" t="t" r="r" b="b"/>
            <a:pathLst>
              <a:path w="56515">
                <a:moveTo>
                  <a:pt x="0" y="0"/>
                </a:moveTo>
                <a:lnTo>
                  <a:pt x="56387" y="0"/>
                </a:lnTo>
              </a:path>
            </a:pathLst>
          </a:custGeom>
          <a:ln w="9525">
            <a:solidFill>
              <a:srgbClr val="585858"/>
            </a:solidFill>
          </a:ln>
        </p:spPr>
        <p:txBody>
          <a:bodyPr wrap="square" lIns="0" tIns="0" rIns="0" bIns="0" rtlCol="0"/>
          <a:lstStyle/>
          <a:p>
            <a:endParaRPr/>
          </a:p>
        </p:txBody>
      </p:sp>
      <p:sp>
        <p:nvSpPr>
          <p:cNvPr id="178" name="object 178"/>
          <p:cNvSpPr/>
          <p:nvPr/>
        </p:nvSpPr>
        <p:spPr>
          <a:xfrm>
            <a:off x="7406640" y="5650991"/>
            <a:ext cx="0" cy="36830"/>
          </a:xfrm>
          <a:custGeom>
            <a:avLst/>
            <a:gdLst/>
            <a:ahLst/>
            <a:cxnLst/>
            <a:rect l="l" t="t" r="r" b="b"/>
            <a:pathLst>
              <a:path h="36829">
                <a:moveTo>
                  <a:pt x="0" y="0"/>
                </a:moveTo>
                <a:lnTo>
                  <a:pt x="0" y="36576"/>
                </a:lnTo>
              </a:path>
            </a:pathLst>
          </a:custGeom>
          <a:ln w="9525">
            <a:solidFill>
              <a:srgbClr val="585858"/>
            </a:solidFill>
          </a:ln>
        </p:spPr>
        <p:txBody>
          <a:bodyPr wrap="square" lIns="0" tIns="0" rIns="0" bIns="0" rtlCol="0"/>
          <a:lstStyle/>
          <a:p>
            <a:endParaRPr/>
          </a:p>
        </p:txBody>
      </p:sp>
      <p:sp>
        <p:nvSpPr>
          <p:cNvPr id="179" name="object 179"/>
          <p:cNvSpPr/>
          <p:nvPr/>
        </p:nvSpPr>
        <p:spPr>
          <a:xfrm>
            <a:off x="7406640" y="5614415"/>
            <a:ext cx="0" cy="36830"/>
          </a:xfrm>
          <a:custGeom>
            <a:avLst/>
            <a:gdLst/>
            <a:ahLst/>
            <a:cxnLst/>
            <a:rect l="l" t="t" r="r" b="b"/>
            <a:pathLst>
              <a:path h="36829">
                <a:moveTo>
                  <a:pt x="0" y="36576"/>
                </a:moveTo>
                <a:lnTo>
                  <a:pt x="0" y="0"/>
                </a:lnTo>
              </a:path>
            </a:pathLst>
          </a:custGeom>
          <a:ln w="9525">
            <a:solidFill>
              <a:srgbClr val="585858"/>
            </a:solidFill>
          </a:ln>
        </p:spPr>
        <p:txBody>
          <a:bodyPr wrap="square" lIns="0" tIns="0" rIns="0" bIns="0" rtlCol="0"/>
          <a:lstStyle/>
          <a:p>
            <a:endParaRPr/>
          </a:p>
        </p:txBody>
      </p:sp>
      <p:sp>
        <p:nvSpPr>
          <p:cNvPr id="180" name="object 180"/>
          <p:cNvSpPr/>
          <p:nvPr/>
        </p:nvSpPr>
        <p:spPr>
          <a:xfrm>
            <a:off x="7377683" y="5687567"/>
            <a:ext cx="56515" cy="0"/>
          </a:xfrm>
          <a:custGeom>
            <a:avLst/>
            <a:gdLst/>
            <a:ahLst/>
            <a:cxnLst/>
            <a:rect l="l" t="t" r="r" b="b"/>
            <a:pathLst>
              <a:path w="56515">
                <a:moveTo>
                  <a:pt x="0" y="0"/>
                </a:moveTo>
                <a:lnTo>
                  <a:pt x="56387" y="0"/>
                </a:lnTo>
              </a:path>
            </a:pathLst>
          </a:custGeom>
          <a:ln w="9525">
            <a:solidFill>
              <a:srgbClr val="585858"/>
            </a:solidFill>
          </a:ln>
        </p:spPr>
        <p:txBody>
          <a:bodyPr wrap="square" lIns="0" tIns="0" rIns="0" bIns="0" rtlCol="0"/>
          <a:lstStyle/>
          <a:p>
            <a:endParaRPr/>
          </a:p>
        </p:txBody>
      </p:sp>
      <p:sp>
        <p:nvSpPr>
          <p:cNvPr id="181" name="object 181"/>
          <p:cNvSpPr/>
          <p:nvPr/>
        </p:nvSpPr>
        <p:spPr>
          <a:xfrm>
            <a:off x="7377683" y="5614415"/>
            <a:ext cx="56515" cy="0"/>
          </a:xfrm>
          <a:custGeom>
            <a:avLst/>
            <a:gdLst/>
            <a:ahLst/>
            <a:cxnLst/>
            <a:rect l="l" t="t" r="r" b="b"/>
            <a:pathLst>
              <a:path w="56515">
                <a:moveTo>
                  <a:pt x="0" y="0"/>
                </a:moveTo>
                <a:lnTo>
                  <a:pt x="56387" y="0"/>
                </a:lnTo>
              </a:path>
            </a:pathLst>
          </a:custGeom>
          <a:ln w="9525">
            <a:solidFill>
              <a:srgbClr val="585858"/>
            </a:solidFill>
          </a:ln>
        </p:spPr>
        <p:txBody>
          <a:bodyPr wrap="square" lIns="0" tIns="0" rIns="0" bIns="0" rtlCol="0"/>
          <a:lstStyle/>
          <a:p>
            <a:endParaRPr/>
          </a:p>
        </p:txBody>
      </p:sp>
      <p:sp>
        <p:nvSpPr>
          <p:cNvPr id="182" name="object 182"/>
          <p:cNvSpPr/>
          <p:nvPr/>
        </p:nvSpPr>
        <p:spPr>
          <a:xfrm>
            <a:off x="8029956" y="5666232"/>
            <a:ext cx="0" cy="30480"/>
          </a:xfrm>
          <a:custGeom>
            <a:avLst/>
            <a:gdLst/>
            <a:ahLst/>
            <a:cxnLst/>
            <a:rect l="l" t="t" r="r" b="b"/>
            <a:pathLst>
              <a:path h="30479">
                <a:moveTo>
                  <a:pt x="0" y="0"/>
                </a:moveTo>
                <a:lnTo>
                  <a:pt x="0" y="30479"/>
                </a:lnTo>
              </a:path>
            </a:pathLst>
          </a:custGeom>
          <a:ln w="9525">
            <a:solidFill>
              <a:srgbClr val="585858"/>
            </a:solidFill>
          </a:ln>
        </p:spPr>
        <p:txBody>
          <a:bodyPr wrap="square" lIns="0" tIns="0" rIns="0" bIns="0" rtlCol="0"/>
          <a:lstStyle/>
          <a:p>
            <a:endParaRPr/>
          </a:p>
        </p:txBody>
      </p:sp>
      <p:sp>
        <p:nvSpPr>
          <p:cNvPr id="183" name="object 183"/>
          <p:cNvSpPr/>
          <p:nvPr/>
        </p:nvSpPr>
        <p:spPr>
          <a:xfrm>
            <a:off x="8029956" y="5629655"/>
            <a:ext cx="0" cy="36830"/>
          </a:xfrm>
          <a:custGeom>
            <a:avLst/>
            <a:gdLst/>
            <a:ahLst/>
            <a:cxnLst/>
            <a:rect l="l" t="t" r="r" b="b"/>
            <a:pathLst>
              <a:path h="36829">
                <a:moveTo>
                  <a:pt x="0" y="36576"/>
                </a:moveTo>
                <a:lnTo>
                  <a:pt x="0" y="0"/>
                </a:lnTo>
              </a:path>
            </a:pathLst>
          </a:custGeom>
          <a:ln w="9525">
            <a:solidFill>
              <a:srgbClr val="585858"/>
            </a:solidFill>
          </a:ln>
        </p:spPr>
        <p:txBody>
          <a:bodyPr wrap="square" lIns="0" tIns="0" rIns="0" bIns="0" rtlCol="0"/>
          <a:lstStyle/>
          <a:p>
            <a:endParaRPr/>
          </a:p>
        </p:txBody>
      </p:sp>
      <p:sp>
        <p:nvSpPr>
          <p:cNvPr id="184" name="object 184"/>
          <p:cNvSpPr/>
          <p:nvPr/>
        </p:nvSpPr>
        <p:spPr>
          <a:xfrm>
            <a:off x="8001000" y="5629655"/>
            <a:ext cx="56515" cy="0"/>
          </a:xfrm>
          <a:custGeom>
            <a:avLst/>
            <a:gdLst/>
            <a:ahLst/>
            <a:cxnLst/>
            <a:rect l="l" t="t" r="r" b="b"/>
            <a:pathLst>
              <a:path w="56515">
                <a:moveTo>
                  <a:pt x="0" y="0"/>
                </a:moveTo>
                <a:lnTo>
                  <a:pt x="56387" y="0"/>
                </a:lnTo>
              </a:path>
            </a:pathLst>
          </a:custGeom>
          <a:ln w="9525">
            <a:solidFill>
              <a:srgbClr val="585858"/>
            </a:solidFill>
          </a:ln>
        </p:spPr>
        <p:txBody>
          <a:bodyPr wrap="square" lIns="0" tIns="0" rIns="0" bIns="0" rtlCol="0"/>
          <a:lstStyle/>
          <a:p>
            <a:endParaRPr/>
          </a:p>
        </p:txBody>
      </p:sp>
      <p:sp>
        <p:nvSpPr>
          <p:cNvPr id="185" name="object 185"/>
          <p:cNvSpPr/>
          <p:nvPr/>
        </p:nvSpPr>
        <p:spPr>
          <a:xfrm>
            <a:off x="8653271" y="5606796"/>
            <a:ext cx="0" cy="36830"/>
          </a:xfrm>
          <a:custGeom>
            <a:avLst/>
            <a:gdLst/>
            <a:ahLst/>
            <a:cxnLst/>
            <a:rect l="l" t="t" r="r" b="b"/>
            <a:pathLst>
              <a:path h="36829">
                <a:moveTo>
                  <a:pt x="0" y="0"/>
                </a:moveTo>
                <a:lnTo>
                  <a:pt x="0" y="36575"/>
                </a:lnTo>
              </a:path>
            </a:pathLst>
          </a:custGeom>
          <a:ln w="9525">
            <a:solidFill>
              <a:srgbClr val="585858"/>
            </a:solidFill>
          </a:ln>
        </p:spPr>
        <p:txBody>
          <a:bodyPr wrap="square" lIns="0" tIns="0" rIns="0" bIns="0" rtlCol="0"/>
          <a:lstStyle/>
          <a:p>
            <a:endParaRPr/>
          </a:p>
        </p:txBody>
      </p:sp>
      <p:sp>
        <p:nvSpPr>
          <p:cNvPr id="186" name="object 186"/>
          <p:cNvSpPr/>
          <p:nvPr/>
        </p:nvSpPr>
        <p:spPr>
          <a:xfrm>
            <a:off x="8653271" y="5570220"/>
            <a:ext cx="0" cy="36830"/>
          </a:xfrm>
          <a:custGeom>
            <a:avLst/>
            <a:gdLst/>
            <a:ahLst/>
            <a:cxnLst/>
            <a:rect l="l" t="t" r="r" b="b"/>
            <a:pathLst>
              <a:path h="36829">
                <a:moveTo>
                  <a:pt x="0" y="36575"/>
                </a:moveTo>
                <a:lnTo>
                  <a:pt x="0" y="0"/>
                </a:lnTo>
              </a:path>
            </a:pathLst>
          </a:custGeom>
          <a:ln w="9525">
            <a:solidFill>
              <a:srgbClr val="585858"/>
            </a:solidFill>
          </a:ln>
        </p:spPr>
        <p:txBody>
          <a:bodyPr wrap="square" lIns="0" tIns="0" rIns="0" bIns="0" rtlCol="0"/>
          <a:lstStyle/>
          <a:p>
            <a:endParaRPr/>
          </a:p>
        </p:txBody>
      </p:sp>
      <p:sp>
        <p:nvSpPr>
          <p:cNvPr id="187" name="object 187"/>
          <p:cNvSpPr/>
          <p:nvPr/>
        </p:nvSpPr>
        <p:spPr>
          <a:xfrm>
            <a:off x="8624316" y="5643371"/>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88" name="object 188"/>
          <p:cNvSpPr/>
          <p:nvPr/>
        </p:nvSpPr>
        <p:spPr>
          <a:xfrm>
            <a:off x="8624316" y="5570220"/>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89" name="object 189"/>
          <p:cNvSpPr/>
          <p:nvPr/>
        </p:nvSpPr>
        <p:spPr>
          <a:xfrm>
            <a:off x="9276588" y="5558028"/>
            <a:ext cx="0" cy="36830"/>
          </a:xfrm>
          <a:custGeom>
            <a:avLst/>
            <a:gdLst/>
            <a:ahLst/>
            <a:cxnLst/>
            <a:rect l="l" t="t" r="r" b="b"/>
            <a:pathLst>
              <a:path h="36829">
                <a:moveTo>
                  <a:pt x="0" y="0"/>
                </a:moveTo>
                <a:lnTo>
                  <a:pt x="0" y="36576"/>
                </a:lnTo>
              </a:path>
            </a:pathLst>
          </a:custGeom>
          <a:ln w="9525">
            <a:solidFill>
              <a:srgbClr val="585858"/>
            </a:solidFill>
          </a:ln>
        </p:spPr>
        <p:txBody>
          <a:bodyPr wrap="square" lIns="0" tIns="0" rIns="0" bIns="0" rtlCol="0"/>
          <a:lstStyle/>
          <a:p>
            <a:endParaRPr/>
          </a:p>
        </p:txBody>
      </p:sp>
      <p:sp>
        <p:nvSpPr>
          <p:cNvPr id="190" name="object 190"/>
          <p:cNvSpPr/>
          <p:nvPr/>
        </p:nvSpPr>
        <p:spPr>
          <a:xfrm>
            <a:off x="9276588" y="5521452"/>
            <a:ext cx="0" cy="36830"/>
          </a:xfrm>
          <a:custGeom>
            <a:avLst/>
            <a:gdLst/>
            <a:ahLst/>
            <a:cxnLst/>
            <a:rect l="l" t="t" r="r" b="b"/>
            <a:pathLst>
              <a:path h="36829">
                <a:moveTo>
                  <a:pt x="0" y="36576"/>
                </a:moveTo>
                <a:lnTo>
                  <a:pt x="0" y="0"/>
                </a:lnTo>
              </a:path>
            </a:pathLst>
          </a:custGeom>
          <a:ln w="9525">
            <a:solidFill>
              <a:srgbClr val="585858"/>
            </a:solidFill>
          </a:ln>
        </p:spPr>
        <p:txBody>
          <a:bodyPr wrap="square" lIns="0" tIns="0" rIns="0" bIns="0" rtlCol="0"/>
          <a:lstStyle/>
          <a:p>
            <a:endParaRPr/>
          </a:p>
        </p:txBody>
      </p:sp>
      <p:sp>
        <p:nvSpPr>
          <p:cNvPr id="191" name="object 191"/>
          <p:cNvSpPr/>
          <p:nvPr/>
        </p:nvSpPr>
        <p:spPr>
          <a:xfrm>
            <a:off x="9247631" y="5594603"/>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92" name="object 192"/>
          <p:cNvSpPr/>
          <p:nvPr/>
        </p:nvSpPr>
        <p:spPr>
          <a:xfrm>
            <a:off x="9247631" y="5521452"/>
            <a:ext cx="58419" cy="0"/>
          </a:xfrm>
          <a:custGeom>
            <a:avLst/>
            <a:gdLst/>
            <a:ahLst/>
            <a:cxnLst/>
            <a:rect l="l" t="t" r="r" b="b"/>
            <a:pathLst>
              <a:path w="58420">
                <a:moveTo>
                  <a:pt x="0" y="0"/>
                </a:moveTo>
                <a:lnTo>
                  <a:pt x="57911" y="0"/>
                </a:lnTo>
              </a:path>
            </a:pathLst>
          </a:custGeom>
          <a:ln w="9525">
            <a:solidFill>
              <a:srgbClr val="585858"/>
            </a:solidFill>
          </a:ln>
        </p:spPr>
        <p:txBody>
          <a:bodyPr wrap="square" lIns="0" tIns="0" rIns="0" bIns="0" rtlCol="0"/>
          <a:lstStyle/>
          <a:p>
            <a:endParaRPr/>
          </a:p>
        </p:txBody>
      </p:sp>
      <p:sp>
        <p:nvSpPr>
          <p:cNvPr id="193" name="object 193"/>
          <p:cNvSpPr/>
          <p:nvPr/>
        </p:nvSpPr>
        <p:spPr>
          <a:xfrm>
            <a:off x="1969007" y="5696711"/>
            <a:ext cx="7480300" cy="0"/>
          </a:xfrm>
          <a:custGeom>
            <a:avLst/>
            <a:gdLst/>
            <a:ahLst/>
            <a:cxnLst/>
            <a:rect l="l" t="t" r="r" b="b"/>
            <a:pathLst>
              <a:path w="7480300">
                <a:moveTo>
                  <a:pt x="0" y="0"/>
                </a:moveTo>
                <a:lnTo>
                  <a:pt x="7479792" y="0"/>
                </a:lnTo>
              </a:path>
            </a:pathLst>
          </a:custGeom>
          <a:ln w="9525">
            <a:solidFill>
              <a:srgbClr val="D9D9D9"/>
            </a:solidFill>
          </a:ln>
        </p:spPr>
        <p:txBody>
          <a:bodyPr wrap="square" lIns="0" tIns="0" rIns="0" bIns="0" rtlCol="0"/>
          <a:lstStyle/>
          <a:p>
            <a:endParaRPr/>
          </a:p>
        </p:txBody>
      </p:sp>
      <p:sp>
        <p:nvSpPr>
          <p:cNvPr id="194" name="object 194"/>
          <p:cNvSpPr txBox="1"/>
          <p:nvPr/>
        </p:nvSpPr>
        <p:spPr>
          <a:xfrm>
            <a:off x="1262742" y="3451888"/>
            <a:ext cx="545465" cy="269240"/>
          </a:xfrm>
          <a:prstGeom prst="rect">
            <a:avLst/>
          </a:prstGeom>
        </p:spPr>
        <p:txBody>
          <a:bodyPr vert="horz" wrap="square" lIns="0" tIns="0" rIns="0" bIns="0" rtlCol="0">
            <a:spAutoFit/>
          </a:bodyPr>
          <a:lstStyle/>
          <a:p>
            <a:pPr marL="12700">
              <a:lnSpc>
                <a:spcPct val="100000"/>
              </a:lnSpc>
            </a:pPr>
            <a:r>
              <a:rPr sz="1600" dirty="0">
                <a:solidFill>
                  <a:srgbClr val="585858"/>
                </a:solidFill>
                <a:latin typeface="Garamond"/>
                <a:cs typeface="Garamond"/>
              </a:rPr>
              <a:t>6</a:t>
            </a:r>
            <a:r>
              <a:rPr sz="1600" spc="-10" dirty="0">
                <a:solidFill>
                  <a:srgbClr val="585858"/>
                </a:solidFill>
                <a:latin typeface="Garamond"/>
                <a:cs typeface="Garamond"/>
              </a:rPr>
              <a:t>0,</a:t>
            </a:r>
            <a:r>
              <a:rPr sz="1600" dirty="0">
                <a:solidFill>
                  <a:srgbClr val="585858"/>
                </a:solidFill>
                <a:latin typeface="Garamond"/>
                <a:cs typeface="Garamond"/>
              </a:rPr>
              <a:t>0</a:t>
            </a:r>
            <a:r>
              <a:rPr sz="1600" spc="-10" dirty="0">
                <a:solidFill>
                  <a:srgbClr val="585858"/>
                </a:solidFill>
                <a:latin typeface="Garamond"/>
                <a:cs typeface="Garamond"/>
              </a:rPr>
              <a:t>00</a:t>
            </a:r>
            <a:endParaRPr sz="1600">
              <a:latin typeface="Garamond"/>
              <a:cs typeface="Garamond"/>
            </a:endParaRPr>
          </a:p>
        </p:txBody>
      </p:sp>
      <p:sp>
        <p:nvSpPr>
          <p:cNvPr id="195" name="object 195"/>
          <p:cNvSpPr txBox="1"/>
          <p:nvPr/>
        </p:nvSpPr>
        <p:spPr>
          <a:xfrm>
            <a:off x="1167477" y="1355242"/>
            <a:ext cx="643255" cy="1667510"/>
          </a:xfrm>
          <a:prstGeom prst="rect">
            <a:avLst/>
          </a:prstGeom>
        </p:spPr>
        <p:txBody>
          <a:bodyPr vert="horz" wrap="square" lIns="0" tIns="0" rIns="0" bIns="0" rtlCol="0">
            <a:spAutoFit/>
          </a:bodyPr>
          <a:lstStyle/>
          <a:p>
            <a:pPr algn="ctr">
              <a:lnSpc>
                <a:spcPct val="100000"/>
              </a:lnSpc>
            </a:pPr>
            <a:r>
              <a:rPr sz="1600" spc="-5" dirty="0">
                <a:solidFill>
                  <a:srgbClr val="585858"/>
                </a:solidFill>
                <a:latin typeface="Garamond"/>
                <a:cs typeface="Garamond"/>
              </a:rPr>
              <a:t>120,000</a:t>
            </a:r>
            <a:endParaRPr sz="1600">
              <a:latin typeface="Garamond"/>
              <a:cs typeface="Garamond"/>
            </a:endParaRPr>
          </a:p>
          <a:p>
            <a:pPr>
              <a:lnSpc>
                <a:spcPct val="100000"/>
              </a:lnSpc>
            </a:pPr>
            <a:endParaRPr sz="1800">
              <a:latin typeface="Times New Roman"/>
              <a:cs typeface="Times New Roman"/>
            </a:endParaRPr>
          </a:p>
          <a:p>
            <a:pPr algn="ctr">
              <a:lnSpc>
                <a:spcPct val="100000"/>
              </a:lnSpc>
              <a:spcBef>
                <a:spcPts val="1510"/>
              </a:spcBef>
            </a:pPr>
            <a:r>
              <a:rPr sz="1600" spc="-5" dirty="0">
                <a:solidFill>
                  <a:srgbClr val="585858"/>
                </a:solidFill>
                <a:latin typeface="Garamond"/>
                <a:cs typeface="Garamond"/>
              </a:rPr>
              <a:t>100,000</a:t>
            </a:r>
            <a:endParaRPr sz="1600">
              <a:latin typeface="Garamond"/>
              <a:cs typeface="Garamond"/>
            </a:endParaRPr>
          </a:p>
          <a:p>
            <a:pPr>
              <a:lnSpc>
                <a:spcPct val="100000"/>
              </a:lnSpc>
            </a:pPr>
            <a:endParaRPr sz="1800">
              <a:latin typeface="Times New Roman"/>
              <a:cs typeface="Times New Roman"/>
            </a:endParaRPr>
          </a:p>
          <a:p>
            <a:pPr marL="92075" algn="ctr">
              <a:lnSpc>
                <a:spcPct val="100000"/>
              </a:lnSpc>
              <a:spcBef>
                <a:spcPts val="1510"/>
              </a:spcBef>
            </a:pPr>
            <a:r>
              <a:rPr sz="1600" dirty="0">
                <a:solidFill>
                  <a:srgbClr val="585858"/>
                </a:solidFill>
                <a:latin typeface="Garamond"/>
                <a:cs typeface="Garamond"/>
              </a:rPr>
              <a:t>8</a:t>
            </a:r>
            <a:r>
              <a:rPr sz="1600" spc="-10" dirty="0">
                <a:solidFill>
                  <a:srgbClr val="585858"/>
                </a:solidFill>
                <a:latin typeface="Garamond"/>
                <a:cs typeface="Garamond"/>
              </a:rPr>
              <a:t>0,</a:t>
            </a:r>
            <a:r>
              <a:rPr sz="1600" dirty="0">
                <a:solidFill>
                  <a:srgbClr val="585858"/>
                </a:solidFill>
                <a:latin typeface="Garamond"/>
                <a:cs typeface="Garamond"/>
              </a:rPr>
              <a:t>0</a:t>
            </a:r>
            <a:r>
              <a:rPr sz="1600" spc="-10" dirty="0">
                <a:solidFill>
                  <a:srgbClr val="585858"/>
                </a:solidFill>
                <a:latin typeface="Garamond"/>
                <a:cs typeface="Garamond"/>
              </a:rPr>
              <a:t>00</a:t>
            </a:r>
            <a:endParaRPr sz="1600">
              <a:latin typeface="Garamond"/>
              <a:cs typeface="Garamond"/>
            </a:endParaRPr>
          </a:p>
        </p:txBody>
      </p:sp>
      <p:sp>
        <p:nvSpPr>
          <p:cNvPr id="196" name="object 196"/>
          <p:cNvSpPr txBox="1"/>
          <p:nvPr/>
        </p:nvSpPr>
        <p:spPr>
          <a:xfrm>
            <a:off x="901371" y="3096972"/>
            <a:ext cx="254000" cy="1007744"/>
          </a:xfrm>
          <a:prstGeom prst="rect">
            <a:avLst/>
          </a:prstGeom>
        </p:spPr>
        <p:txBody>
          <a:bodyPr vert="vert270" wrap="square" lIns="0" tIns="0" rIns="0" bIns="0" rtlCol="0">
            <a:spAutoFit/>
          </a:bodyPr>
          <a:lstStyle/>
          <a:p>
            <a:pPr marL="12700">
              <a:lnSpc>
                <a:spcPts val="1795"/>
              </a:lnSpc>
            </a:pPr>
            <a:r>
              <a:rPr sz="1600" spc="-60" dirty="0">
                <a:solidFill>
                  <a:srgbClr val="585858"/>
                </a:solidFill>
                <a:latin typeface="Garamond"/>
                <a:cs typeface="Garamond"/>
              </a:rPr>
              <a:t>P</a:t>
            </a:r>
            <a:r>
              <a:rPr sz="1600" dirty="0">
                <a:solidFill>
                  <a:srgbClr val="585858"/>
                </a:solidFill>
                <a:latin typeface="Garamond"/>
                <a:cs typeface="Garamond"/>
              </a:rPr>
              <a:t>o</a:t>
            </a:r>
            <a:r>
              <a:rPr sz="1600" spc="-5" dirty="0">
                <a:solidFill>
                  <a:srgbClr val="585858"/>
                </a:solidFill>
                <a:latin typeface="Garamond"/>
                <a:cs typeface="Garamond"/>
              </a:rPr>
              <a:t>u</a:t>
            </a:r>
            <a:r>
              <a:rPr sz="1600" dirty="0">
                <a:solidFill>
                  <a:srgbClr val="585858"/>
                </a:solidFill>
                <a:latin typeface="Garamond"/>
                <a:cs typeface="Garamond"/>
              </a:rPr>
              <a:t>n</a:t>
            </a:r>
            <a:r>
              <a:rPr sz="1600" spc="5" dirty="0">
                <a:solidFill>
                  <a:srgbClr val="585858"/>
                </a:solidFill>
                <a:latin typeface="Garamond"/>
                <a:cs typeface="Garamond"/>
              </a:rPr>
              <a:t>d</a:t>
            </a:r>
            <a:r>
              <a:rPr sz="1600" dirty="0">
                <a:solidFill>
                  <a:srgbClr val="585858"/>
                </a:solidFill>
                <a:latin typeface="Garamond"/>
                <a:cs typeface="Garamond"/>
              </a:rPr>
              <a:t>s (</a:t>
            </a:r>
            <a:r>
              <a:rPr sz="1600" spc="-10" dirty="0">
                <a:solidFill>
                  <a:srgbClr val="585858"/>
                </a:solidFill>
                <a:latin typeface="Garamond"/>
                <a:cs typeface="Garamond"/>
              </a:rPr>
              <a:t>l</a:t>
            </a:r>
            <a:r>
              <a:rPr sz="1600" dirty="0">
                <a:solidFill>
                  <a:srgbClr val="585858"/>
                </a:solidFill>
                <a:latin typeface="Garamond"/>
                <a:cs typeface="Garamond"/>
              </a:rPr>
              <a:t>b</a:t>
            </a:r>
            <a:r>
              <a:rPr sz="1600" spc="5" dirty="0">
                <a:solidFill>
                  <a:srgbClr val="585858"/>
                </a:solidFill>
                <a:latin typeface="Garamond"/>
                <a:cs typeface="Garamond"/>
              </a:rPr>
              <a:t>s</a:t>
            </a:r>
            <a:r>
              <a:rPr sz="1600" dirty="0">
                <a:solidFill>
                  <a:srgbClr val="585858"/>
                </a:solidFill>
                <a:latin typeface="Garamond"/>
                <a:cs typeface="Garamond"/>
              </a:rPr>
              <a:t>)</a:t>
            </a:r>
            <a:endParaRPr sz="1600">
              <a:latin typeface="Garamond"/>
              <a:cs typeface="Garamond"/>
            </a:endParaRPr>
          </a:p>
        </p:txBody>
      </p:sp>
      <p:sp>
        <p:nvSpPr>
          <p:cNvPr id="197" name="object 197"/>
          <p:cNvSpPr/>
          <p:nvPr/>
        </p:nvSpPr>
        <p:spPr>
          <a:xfrm>
            <a:off x="9669780" y="3371088"/>
            <a:ext cx="102235" cy="104139"/>
          </a:xfrm>
          <a:custGeom>
            <a:avLst/>
            <a:gdLst/>
            <a:ahLst/>
            <a:cxnLst/>
            <a:rect l="l" t="t" r="r" b="b"/>
            <a:pathLst>
              <a:path w="102234" h="104139">
                <a:moveTo>
                  <a:pt x="0" y="0"/>
                </a:moveTo>
                <a:lnTo>
                  <a:pt x="102107" y="0"/>
                </a:lnTo>
                <a:lnTo>
                  <a:pt x="102107" y="103632"/>
                </a:lnTo>
                <a:lnTo>
                  <a:pt x="0" y="103632"/>
                </a:lnTo>
                <a:lnTo>
                  <a:pt x="0" y="0"/>
                </a:lnTo>
                <a:close/>
              </a:path>
            </a:pathLst>
          </a:custGeom>
          <a:solidFill>
            <a:srgbClr val="4F81BC"/>
          </a:solidFill>
        </p:spPr>
        <p:txBody>
          <a:bodyPr wrap="square" lIns="0" tIns="0" rIns="0" bIns="0" rtlCol="0"/>
          <a:lstStyle/>
          <a:p>
            <a:endParaRPr/>
          </a:p>
        </p:txBody>
      </p:sp>
      <p:sp>
        <p:nvSpPr>
          <p:cNvPr id="198" name="object 198"/>
          <p:cNvSpPr/>
          <p:nvPr/>
        </p:nvSpPr>
        <p:spPr>
          <a:xfrm>
            <a:off x="9669780" y="3674364"/>
            <a:ext cx="102235" cy="102235"/>
          </a:xfrm>
          <a:custGeom>
            <a:avLst/>
            <a:gdLst/>
            <a:ahLst/>
            <a:cxnLst/>
            <a:rect l="l" t="t" r="r" b="b"/>
            <a:pathLst>
              <a:path w="102234" h="102235">
                <a:moveTo>
                  <a:pt x="0" y="0"/>
                </a:moveTo>
                <a:lnTo>
                  <a:pt x="102107" y="0"/>
                </a:lnTo>
                <a:lnTo>
                  <a:pt x="102107" y="102107"/>
                </a:lnTo>
                <a:lnTo>
                  <a:pt x="0" y="102107"/>
                </a:lnTo>
                <a:lnTo>
                  <a:pt x="0" y="0"/>
                </a:lnTo>
                <a:close/>
              </a:path>
            </a:pathLst>
          </a:custGeom>
          <a:solidFill>
            <a:srgbClr val="EB7B2F"/>
          </a:solidFill>
        </p:spPr>
        <p:txBody>
          <a:bodyPr wrap="square" lIns="0" tIns="0" rIns="0" bIns="0" rtlCol="0"/>
          <a:lstStyle/>
          <a:p>
            <a:endParaRPr/>
          </a:p>
        </p:txBody>
      </p:sp>
      <p:sp>
        <p:nvSpPr>
          <p:cNvPr id="199" name="object 199"/>
          <p:cNvSpPr/>
          <p:nvPr/>
        </p:nvSpPr>
        <p:spPr>
          <a:xfrm>
            <a:off x="9669780" y="3976115"/>
            <a:ext cx="102235" cy="104139"/>
          </a:xfrm>
          <a:custGeom>
            <a:avLst/>
            <a:gdLst/>
            <a:ahLst/>
            <a:cxnLst/>
            <a:rect l="l" t="t" r="r" b="b"/>
            <a:pathLst>
              <a:path w="102234" h="104139">
                <a:moveTo>
                  <a:pt x="0" y="0"/>
                </a:moveTo>
                <a:lnTo>
                  <a:pt x="102107" y="0"/>
                </a:lnTo>
                <a:lnTo>
                  <a:pt x="102107" y="103631"/>
                </a:lnTo>
                <a:lnTo>
                  <a:pt x="0" y="103631"/>
                </a:lnTo>
                <a:lnTo>
                  <a:pt x="0" y="0"/>
                </a:lnTo>
                <a:close/>
              </a:path>
            </a:pathLst>
          </a:custGeom>
          <a:solidFill>
            <a:srgbClr val="A3A3A3"/>
          </a:solidFill>
        </p:spPr>
        <p:txBody>
          <a:bodyPr wrap="square" lIns="0" tIns="0" rIns="0" bIns="0" rtlCol="0"/>
          <a:lstStyle/>
          <a:p>
            <a:endParaRPr/>
          </a:p>
        </p:txBody>
      </p:sp>
      <p:sp>
        <p:nvSpPr>
          <p:cNvPr id="200" name="object 200"/>
          <p:cNvSpPr txBox="1"/>
          <p:nvPr/>
        </p:nvSpPr>
        <p:spPr>
          <a:xfrm>
            <a:off x="9805999" y="3215426"/>
            <a:ext cx="1032510" cy="933450"/>
          </a:xfrm>
          <a:prstGeom prst="rect">
            <a:avLst/>
          </a:prstGeom>
        </p:spPr>
        <p:txBody>
          <a:bodyPr vert="horz" wrap="square" lIns="0" tIns="0" rIns="0" bIns="0" rtlCol="0">
            <a:spAutoFit/>
          </a:bodyPr>
          <a:lstStyle/>
          <a:p>
            <a:pPr marL="12700" marR="517525">
              <a:lnSpc>
                <a:spcPct val="124100"/>
              </a:lnSpc>
            </a:pPr>
            <a:r>
              <a:rPr sz="1600" spc="-5" dirty="0">
                <a:solidFill>
                  <a:srgbClr val="585858"/>
                </a:solidFill>
                <a:latin typeface="Garamond"/>
                <a:cs typeface="Garamond"/>
              </a:rPr>
              <a:t>1,3-D  M</a:t>
            </a:r>
            <a:r>
              <a:rPr sz="1600" spc="-10" dirty="0">
                <a:solidFill>
                  <a:srgbClr val="585858"/>
                </a:solidFill>
                <a:latin typeface="Garamond"/>
                <a:cs typeface="Garamond"/>
              </a:rPr>
              <a:t>I</a:t>
            </a:r>
            <a:r>
              <a:rPr sz="1600" spc="-5" dirty="0">
                <a:solidFill>
                  <a:srgbClr val="585858"/>
                </a:solidFill>
                <a:latin typeface="Garamond"/>
                <a:cs typeface="Garamond"/>
              </a:rPr>
              <a:t>TC</a:t>
            </a:r>
            <a:endParaRPr sz="1600">
              <a:latin typeface="Garamond"/>
              <a:cs typeface="Garamond"/>
            </a:endParaRPr>
          </a:p>
          <a:p>
            <a:pPr marL="12700">
              <a:lnSpc>
                <a:spcPct val="100000"/>
              </a:lnSpc>
              <a:spcBef>
                <a:spcPts val="459"/>
              </a:spcBef>
            </a:pPr>
            <a:r>
              <a:rPr sz="1600" spc="-5" dirty="0">
                <a:solidFill>
                  <a:srgbClr val="585858"/>
                </a:solidFill>
                <a:latin typeface="Garamond"/>
                <a:cs typeface="Garamond"/>
              </a:rPr>
              <a:t>Chloropicrin</a:t>
            </a:r>
            <a:endParaRPr sz="1600">
              <a:latin typeface="Garamond"/>
              <a:cs typeface="Garamond"/>
            </a:endParaRPr>
          </a:p>
        </p:txBody>
      </p:sp>
      <p:sp>
        <p:nvSpPr>
          <p:cNvPr id="201" name="object 201"/>
          <p:cNvSpPr/>
          <p:nvPr/>
        </p:nvSpPr>
        <p:spPr>
          <a:xfrm>
            <a:off x="2496311" y="1437132"/>
            <a:ext cx="2641600" cy="5095240"/>
          </a:xfrm>
          <a:custGeom>
            <a:avLst/>
            <a:gdLst/>
            <a:ahLst/>
            <a:cxnLst/>
            <a:rect l="l" t="t" r="r" b="b"/>
            <a:pathLst>
              <a:path w="2641600" h="5095240">
                <a:moveTo>
                  <a:pt x="0" y="0"/>
                </a:moveTo>
                <a:lnTo>
                  <a:pt x="2641091" y="0"/>
                </a:lnTo>
                <a:lnTo>
                  <a:pt x="2641091" y="5094732"/>
                </a:lnTo>
                <a:lnTo>
                  <a:pt x="0" y="5094732"/>
                </a:lnTo>
                <a:lnTo>
                  <a:pt x="0" y="0"/>
                </a:lnTo>
                <a:close/>
              </a:path>
            </a:pathLst>
          </a:custGeom>
          <a:ln w="57150">
            <a:solidFill>
              <a:srgbClr val="FFC000"/>
            </a:solidFill>
          </a:ln>
        </p:spPr>
        <p:txBody>
          <a:bodyPr wrap="square" lIns="0" tIns="0" rIns="0" bIns="0" rtlCol="0"/>
          <a:lstStyle/>
          <a:p>
            <a:endParaRPr/>
          </a:p>
        </p:txBody>
      </p:sp>
      <p:sp>
        <p:nvSpPr>
          <p:cNvPr id="202" name="object 202"/>
          <p:cNvSpPr txBox="1"/>
          <p:nvPr/>
        </p:nvSpPr>
        <p:spPr>
          <a:xfrm>
            <a:off x="1262742" y="4150770"/>
            <a:ext cx="10403205" cy="2525395"/>
          </a:xfrm>
          <a:prstGeom prst="rect">
            <a:avLst/>
          </a:prstGeom>
        </p:spPr>
        <p:txBody>
          <a:bodyPr vert="horz" wrap="square" lIns="0" tIns="0" rIns="0" bIns="0" rtlCol="0">
            <a:spAutoFit/>
          </a:bodyPr>
          <a:lstStyle/>
          <a:p>
            <a:pPr marL="12700">
              <a:lnSpc>
                <a:spcPct val="100000"/>
              </a:lnSpc>
            </a:pPr>
            <a:r>
              <a:rPr sz="1600" spc="-5" dirty="0">
                <a:solidFill>
                  <a:srgbClr val="585858"/>
                </a:solidFill>
                <a:latin typeface="Garamond"/>
                <a:cs typeface="Garamond"/>
              </a:rPr>
              <a:t>40,000</a:t>
            </a:r>
            <a:endParaRPr sz="1600">
              <a:latin typeface="Garamond"/>
              <a:cs typeface="Garamond"/>
            </a:endParaRPr>
          </a:p>
          <a:p>
            <a:pPr>
              <a:lnSpc>
                <a:spcPct val="100000"/>
              </a:lnSpc>
            </a:pPr>
            <a:endParaRPr sz="1800">
              <a:latin typeface="Times New Roman"/>
              <a:cs typeface="Times New Roman"/>
            </a:endParaRPr>
          </a:p>
          <a:p>
            <a:pPr marL="12700">
              <a:lnSpc>
                <a:spcPct val="100000"/>
              </a:lnSpc>
              <a:spcBef>
                <a:spcPts val="1510"/>
              </a:spcBef>
            </a:pPr>
            <a:r>
              <a:rPr sz="1600" spc="-5" dirty="0">
                <a:solidFill>
                  <a:srgbClr val="585858"/>
                </a:solidFill>
                <a:latin typeface="Garamond"/>
                <a:cs typeface="Garamond"/>
              </a:rPr>
              <a:t>20,000</a:t>
            </a:r>
            <a:endParaRPr sz="1600">
              <a:latin typeface="Garamond"/>
              <a:cs typeface="Garamond"/>
            </a:endParaRPr>
          </a:p>
          <a:p>
            <a:pPr>
              <a:lnSpc>
                <a:spcPct val="100000"/>
              </a:lnSpc>
            </a:pPr>
            <a:endParaRPr sz="1800">
              <a:latin typeface="Times New Roman"/>
              <a:cs typeface="Times New Roman"/>
            </a:endParaRPr>
          </a:p>
          <a:p>
            <a:pPr marL="438150">
              <a:lnSpc>
                <a:spcPts val="1895"/>
              </a:lnSpc>
              <a:spcBef>
                <a:spcPts val="1510"/>
              </a:spcBef>
            </a:pPr>
            <a:r>
              <a:rPr sz="1600" spc="-5" dirty="0">
                <a:solidFill>
                  <a:srgbClr val="585858"/>
                </a:solidFill>
                <a:latin typeface="Garamond"/>
                <a:cs typeface="Garamond"/>
              </a:rPr>
              <a:t>0</a:t>
            </a:r>
            <a:endParaRPr sz="1600">
              <a:latin typeface="Garamond"/>
              <a:cs typeface="Garamond"/>
            </a:endParaRPr>
          </a:p>
          <a:p>
            <a:pPr marL="890269">
              <a:lnSpc>
                <a:spcPts val="1895"/>
              </a:lnSpc>
              <a:tabLst>
                <a:tab pos="1489710" algn="l"/>
                <a:tab pos="2104390" algn="l"/>
                <a:tab pos="2733040" algn="l"/>
                <a:tab pos="3343275" algn="l"/>
                <a:tab pos="3999229" algn="l"/>
                <a:tab pos="4651375" algn="l"/>
                <a:tab pos="5217160" algn="l"/>
                <a:tab pos="5862320" algn="l"/>
                <a:tab pos="6477000" algn="l"/>
                <a:tab pos="7073900" algn="l"/>
                <a:tab pos="7712075" algn="l"/>
              </a:tabLst>
            </a:pPr>
            <a:r>
              <a:rPr sz="1600" dirty="0">
                <a:solidFill>
                  <a:srgbClr val="585858"/>
                </a:solidFill>
                <a:latin typeface="Garamond"/>
                <a:cs typeface="Garamond"/>
              </a:rPr>
              <a:t>Jan	</a:t>
            </a:r>
            <a:r>
              <a:rPr sz="1600" spc="-5" dirty="0">
                <a:solidFill>
                  <a:srgbClr val="585858"/>
                </a:solidFill>
                <a:latin typeface="Garamond"/>
                <a:cs typeface="Garamond"/>
              </a:rPr>
              <a:t>Feb	Mar	Apr	May	Jun	</a:t>
            </a:r>
            <a:r>
              <a:rPr sz="1600" dirty="0">
                <a:solidFill>
                  <a:srgbClr val="585858"/>
                </a:solidFill>
                <a:latin typeface="Garamond"/>
                <a:cs typeface="Garamond"/>
              </a:rPr>
              <a:t>Jul	</a:t>
            </a:r>
            <a:r>
              <a:rPr sz="1600" spc="-5" dirty="0">
                <a:solidFill>
                  <a:srgbClr val="585858"/>
                </a:solidFill>
                <a:latin typeface="Garamond"/>
                <a:cs typeface="Garamond"/>
              </a:rPr>
              <a:t>Aug	Sep	Oct	Nov	Dec</a:t>
            </a:r>
            <a:endParaRPr sz="1600">
              <a:latin typeface="Garamond"/>
              <a:cs typeface="Garamond"/>
            </a:endParaRPr>
          </a:p>
          <a:p>
            <a:pPr>
              <a:lnSpc>
                <a:spcPct val="100000"/>
              </a:lnSpc>
              <a:spcBef>
                <a:spcPts val="5"/>
              </a:spcBef>
            </a:pPr>
            <a:endParaRPr sz="2350">
              <a:latin typeface="Times New Roman"/>
              <a:cs typeface="Times New Roman"/>
            </a:endParaRPr>
          </a:p>
          <a:p>
            <a:pPr marR="5080" algn="r">
              <a:lnSpc>
                <a:spcPct val="100000"/>
              </a:lnSpc>
            </a:pPr>
            <a:r>
              <a:rPr sz="1800" spc="-20" dirty="0">
                <a:latin typeface="Garamond"/>
                <a:cs typeface="Garamond"/>
              </a:rPr>
              <a:t>Average </a:t>
            </a:r>
            <a:r>
              <a:rPr sz="1800" dirty="0">
                <a:latin typeface="Garamond"/>
                <a:cs typeface="Garamond"/>
              </a:rPr>
              <a:t>of </a:t>
            </a:r>
            <a:r>
              <a:rPr sz="1800" spc="-5" dirty="0">
                <a:latin typeface="Garamond"/>
                <a:cs typeface="Garamond"/>
              </a:rPr>
              <a:t>PUR </a:t>
            </a:r>
            <a:r>
              <a:rPr sz="1800" dirty="0">
                <a:latin typeface="Garamond"/>
                <a:cs typeface="Garamond"/>
              </a:rPr>
              <a:t>data, </a:t>
            </a:r>
            <a:r>
              <a:rPr sz="1800" spc="-5" dirty="0">
                <a:latin typeface="Garamond"/>
                <a:cs typeface="Garamond"/>
              </a:rPr>
              <a:t>2019</a:t>
            </a:r>
            <a:r>
              <a:rPr sz="1800" spc="260" dirty="0">
                <a:latin typeface="Garamond"/>
                <a:cs typeface="Garamond"/>
              </a:rPr>
              <a:t> </a:t>
            </a:r>
            <a:r>
              <a:rPr sz="1800" spc="-35" dirty="0">
                <a:latin typeface="Garamond"/>
                <a:cs typeface="Garamond"/>
              </a:rPr>
              <a:t>-</a:t>
            </a:r>
            <a:r>
              <a:rPr sz="1800" spc="-52" baseline="4629" dirty="0">
                <a:solidFill>
                  <a:srgbClr val="888888"/>
                </a:solidFill>
                <a:latin typeface="Calibri"/>
                <a:cs typeface="Calibri"/>
              </a:rPr>
              <a:t>6</a:t>
            </a:r>
            <a:r>
              <a:rPr sz="1800" spc="-35" dirty="0">
                <a:latin typeface="Garamond"/>
                <a:cs typeface="Garamond"/>
              </a:rPr>
              <a:t>2021</a:t>
            </a:r>
            <a:endParaRPr sz="1800">
              <a:latin typeface="Garamond"/>
              <a:cs typeface="Garamond"/>
            </a:endParaRPr>
          </a:p>
        </p:txBody>
      </p:sp>
      <p:sp>
        <p:nvSpPr>
          <p:cNvPr id="203" name="object 203"/>
          <p:cNvSpPr txBox="1">
            <a:spLocks noGrp="1"/>
          </p:cNvSpPr>
          <p:nvPr>
            <p:ph type="title"/>
          </p:nvPr>
        </p:nvSpPr>
        <p:spPr>
          <a:prstGeom prst="rect">
            <a:avLst/>
          </a:prstGeom>
        </p:spPr>
        <p:txBody>
          <a:bodyPr vert="horz" wrap="square" lIns="0" tIns="0" rIns="0" bIns="0" rtlCol="0">
            <a:spAutoFit/>
          </a:bodyPr>
          <a:lstStyle/>
          <a:p>
            <a:pPr marL="9633585">
              <a:lnSpc>
                <a:spcPct val="100000"/>
              </a:lnSpc>
            </a:pPr>
            <a:r>
              <a:rPr spc="-10" dirty="0"/>
              <a:t>Potentially may</a:t>
            </a:r>
            <a:r>
              <a:rPr spc="-80" dirty="0"/>
              <a:t> </a:t>
            </a:r>
            <a:r>
              <a:rPr dirty="0"/>
              <a:t>change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7968" y="251872"/>
            <a:ext cx="4427855" cy="670560"/>
          </a:xfrm>
          <a:prstGeom prst="rect">
            <a:avLst/>
          </a:prstGeom>
        </p:spPr>
        <p:txBody>
          <a:bodyPr vert="horz" wrap="square" lIns="0" tIns="0" rIns="0" bIns="0" rtlCol="0">
            <a:spAutoFit/>
          </a:bodyPr>
          <a:lstStyle/>
          <a:p>
            <a:pPr marL="12700">
              <a:lnSpc>
                <a:spcPct val="100000"/>
              </a:lnSpc>
            </a:pPr>
            <a:r>
              <a:rPr sz="4400" spc="-5" dirty="0"/>
              <a:t>Sampling</a:t>
            </a:r>
            <a:r>
              <a:rPr sz="4400" spc="-35" dirty="0"/>
              <a:t> </a:t>
            </a:r>
            <a:r>
              <a:rPr sz="4400" spc="-10" dirty="0"/>
              <a:t>Frequency</a:t>
            </a:r>
            <a:endParaRPr sz="4400"/>
          </a:p>
        </p:txBody>
      </p:sp>
      <p:sp>
        <p:nvSpPr>
          <p:cNvPr id="3" name="object 3"/>
          <p:cNvSpPr txBox="1"/>
          <p:nvPr/>
        </p:nvSpPr>
        <p:spPr>
          <a:xfrm>
            <a:off x="437968" y="1284825"/>
            <a:ext cx="5246370" cy="4834913"/>
          </a:xfrm>
          <a:prstGeom prst="rect">
            <a:avLst/>
          </a:prstGeom>
        </p:spPr>
        <p:txBody>
          <a:bodyPr vert="horz" wrap="square" lIns="0" tIns="0" rIns="0" bIns="0" rtlCol="0">
            <a:spAutoFit/>
          </a:bodyPr>
          <a:lstStyle/>
          <a:p>
            <a:pPr marL="241300" marR="5080" indent="-228600">
              <a:lnSpc>
                <a:spcPct val="80000"/>
              </a:lnSpc>
              <a:buFont typeface="Arial"/>
              <a:buChar char="•"/>
              <a:tabLst>
                <a:tab pos="241300" algn="l"/>
              </a:tabLst>
            </a:pPr>
            <a:r>
              <a:rPr lang="en-US" sz="2800" spc="-125" dirty="0">
                <a:latin typeface="Garamond"/>
                <a:cs typeface="Garamond"/>
              </a:rPr>
              <a:t>DPR will c</a:t>
            </a:r>
            <a:r>
              <a:rPr sz="2800" spc="-5" dirty="0">
                <a:latin typeface="Garamond"/>
                <a:cs typeface="Garamond"/>
              </a:rPr>
              <a:t>ollect four 24-hour samples per </a:t>
            </a:r>
            <a:r>
              <a:rPr sz="2800" spc="-15" dirty="0">
                <a:latin typeface="Garamond"/>
                <a:cs typeface="Garamond"/>
              </a:rPr>
              <a:t>week.</a:t>
            </a:r>
            <a:endParaRPr sz="2800" dirty="0">
              <a:latin typeface="Garamond"/>
              <a:cs typeface="Garamond"/>
            </a:endParaRPr>
          </a:p>
          <a:p>
            <a:pPr>
              <a:lnSpc>
                <a:spcPct val="100000"/>
              </a:lnSpc>
              <a:spcBef>
                <a:spcPts val="50"/>
              </a:spcBef>
              <a:buFont typeface="Arial"/>
              <a:buChar char="•"/>
            </a:pPr>
            <a:endParaRPr sz="3450" dirty="0">
              <a:latin typeface="Times New Roman"/>
              <a:cs typeface="Times New Roman"/>
            </a:endParaRPr>
          </a:p>
          <a:p>
            <a:pPr marL="241300" indent="-228600">
              <a:lnSpc>
                <a:spcPts val="3325"/>
              </a:lnSpc>
              <a:buFont typeface="Arial"/>
              <a:buChar char="•"/>
              <a:tabLst>
                <a:tab pos="241300" algn="l"/>
              </a:tabLst>
            </a:pPr>
            <a:r>
              <a:rPr sz="2800" spc="10" dirty="0">
                <a:latin typeface="Garamond"/>
                <a:cs typeface="Garamond"/>
              </a:rPr>
              <a:t>Start </a:t>
            </a:r>
            <a:r>
              <a:rPr sz="2800" dirty="0">
                <a:latin typeface="Garamond"/>
                <a:cs typeface="Garamond"/>
              </a:rPr>
              <a:t>date </a:t>
            </a:r>
            <a:r>
              <a:rPr sz="2800" spc="-10" dirty="0">
                <a:latin typeface="Garamond"/>
                <a:cs typeface="Garamond"/>
              </a:rPr>
              <a:t>will </a:t>
            </a:r>
            <a:r>
              <a:rPr sz="2800" spc="-5" dirty="0">
                <a:latin typeface="Garamond"/>
                <a:cs typeface="Garamond"/>
              </a:rPr>
              <a:t>be</a:t>
            </a:r>
            <a:r>
              <a:rPr sz="2800" spc="-60" dirty="0">
                <a:latin typeface="Garamond"/>
                <a:cs typeface="Garamond"/>
              </a:rPr>
              <a:t> </a:t>
            </a:r>
            <a:r>
              <a:rPr sz="2800" spc="-5" dirty="0">
                <a:latin typeface="Garamond"/>
                <a:cs typeface="Garamond"/>
              </a:rPr>
              <a:t>randomized.</a:t>
            </a:r>
            <a:endParaRPr sz="2800" dirty="0">
              <a:latin typeface="Garamond"/>
              <a:cs typeface="Garamond"/>
            </a:endParaRPr>
          </a:p>
          <a:p>
            <a:pPr marL="698500" marR="467995" lvl="1" indent="-228600">
              <a:lnSpc>
                <a:spcPts val="2300"/>
              </a:lnSpc>
              <a:spcBef>
                <a:spcPts val="520"/>
              </a:spcBef>
              <a:buFont typeface="Arial"/>
              <a:buChar char="•"/>
              <a:tabLst>
                <a:tab pos="698500" algn="l"/>
              </a:tabLst>
            </a:pPr>
            <a:r>
              <a:rPr sz="2400" spc="-5" dirty="0">
                <a:latin typeface="Garamond"/>
                <a:cs typeface="Garamond"/>
              </a:rPr>
              <a:t>Sampling </a:t>
            </a:r>
            <a:r>
              <a:rPr sz="2400" spc="5" dirty="0">
                <a:latin typeface="Garamond"/>
                <a:cs typeface="Garamond"/>
              </a:rPr>
              <a:t>start </a:t>
            </a:r>
            <a:r>
              <a:rPr sz="2400" spc="-5" dirty="0">
                <a:latin typeface="Garamond"/>
                <a:cs typeface="Garamond"/>
              </a:rPr>
              <a:t>date will be </a:t>
            </a:r>
            <a:r>
              <a:rPr sz="2400" spc="-35" dirty="0">
                <a:latin typeface="Garamond"/>
                <a:cs typeface="Garamond"/>
              </a:rPr>
              <a:t>Sunday,  </a:t>
            </a:r>
            <a:r>
              <a:rPr sz="2400" spc="-40" dirty="0">
                <a:latin typeface="Garamond"/>
                <a:cs typeface="Garamond"/>
              </a:rPr>
              <a:t>Monday, </a:t>
            </a:r>
            <a:r>
              <a:rPr sz="2400" spc="-5" dirty="0">
                <a:latin typeface="Garamond"/>
                <a:cs typeface="Garamond"/>
              </a:rPr>
              <a:t>or</a:t>
            </a:r>
            <a:r>
              <a:rPr sz="2400" spc="-25" dirty="0">
                <a:latin typeface="Garamond"/>
                <a:cs typeface="Garamond"/>
              </a:rPr>
              <a:t> </a:t>
            </a:r>
            <a:r>
              <a:rPr sz="2400" spc="-45" dirty="0">
                <a:latin typeface="Garamond"/>
                <a:cs typeface="Garamond"/>
              </a:rPr>
              <a:t>Tuesday.</a:t>
            </a:r>
            <a:endParaRPr sz="2400" dirty="0">
              <a:latin typeface="Garamond"/>
              <a:cs typeface="Garamond"/>
            </a:endParaRPr>
          </a:p>
          <a:p>
            <a:pPr lvl="1">
              <a:lnSpc>
                <a:spcPct val="100000"/>
              </a:lnSpc>
              <a:spcBef>
                <a:spcPts val="10"/>
              </a:spcBef>
              <a:buFont typeface="Arial"/>
              <a:buChar char="•"/>
            </a:pPr>
            <a:endParaRPr sz="3300" dirty="0">
              <a:latin typeface="Times New Roman"/>
              <a:cs typeface="Times New Roman"/>
            </a:endParaRPr>
          </a:p>
          <a:p>
            <a:pPr marL="241300" marR="83820" indent="-228600">
              <a:lnSpc>
                <a:spcPct val="80000"/>
              </a:lnSpc>
              <a:buFont typeface="Arial"/>
              <a:buChar char="•"/>
              <a:tabLst>
                <a:tab pos="241300" algn="l"/>
              </a:tabLst>
            </a:pPr>
            <a:r>
              <a:rPr sz="2800" spc="-5" dirty="0">
                <a:latin typeface="Garamond"/>
                <a:cs typeface="Garamond"/>
              </a:rPr>
              <a:t>All samples </a:t>
            </a:r>
            <a:r>
              <a:rPr sz="2800" spc="-10" dirty="0">
                <a:latin typeface="Garamond"/>
                <a:cs typeface="Garamond"/>
              </a:rPr>
              <a:t>will </a:t>
            </a:r>
            <a:r>
              <a:rPr sz="2800" spc="-5" dirty="0">
                <a:latin typeface="Garamond"/>
                <a:cs typeface="Garamond"/>
              </a:rPr>
              <a:t>be collected at </a:t>
            </a:r>
            <a:r>
              <a:rPr sz="2800" spc="-15" dirty="0">
                <a:latin typeface="Garamond"/>
                <a:cs typeface="Garamond"/>
              </a:rPr>
              <a:t>each  site.</a:t>
            </a:r>
            <a:endParaRPr sz="2800" dirty="0">
              <a:latin typeface="Garamond"/>
              <a:cs typeface="Garamond"/>
            </a:endParaRPr>
          </a:p>
          <a:p>
            <a:pPr>
              <a:lnSpc>
                <a:spcPct val="100000"/>
              </a:lnSpc>
              <a:spcBef>
                <a:spcPts val="30"/>
              </a:spcBef>
              <a:buFont typeface="Arial"/>
              <a:buChar char="•"/>
            </a:pPr>
            <a:endParaRPr sz="4050" dirty="0">
              <a:latin typeface="Times New Roman"/>
              <a:cs typeface="Times New Roman"/>
            </a:endParaRPr>
          </a:p>
          <a:p>
            <a:pPr marL="241300" marR="196215" indent="-228600">
              <a:lnSpc>
                <a:spcPct val="80000"/>
              </a:lnSpc>
              <a:spcBef>
                <a:spcPts val="5"/>
              </a:spcBef>
              <a:buFont typeface="Arial"/>
              <a:buChar char="•"/>
              <a:tabLst>
                <a:tab pos="241300" algn="l"/>
              </a:tabLst>
            </a:pPr>
            <a:r>
              <a:rPr sz="2800" spc="-125" dirty="0">
                <a:latin typeface="Garamond"/>
                <a:cs typeface="Garamond"/>
              </a:rPr>
              <a:t>We </a:t>
            </a:r>
            <a:r>
              <a:rPr sz="2800" spc="-10" dirty="0">
                <a:latin typeface="Garamond"/>
                <a:cs typeface="Garamond"/>
              </a:rPr>
              <a:t>will </a:t>
            </a:r>
            <a:r>
              <a:rPr sz="2800" spc="-5" dirty="0">
                <a:latin typeface="Garamond"/>
                <a:cs typeface="Garamond"/>
              </a:rPr>
              <a:t>collect </a:t>
            </a:r>
            <a:r>
              <a:rPr sz="2800" spc="-25" dirty="0">
                <a:latin typeface="Garamond"/>
                <a:cs typeface="Garamond"/>
              </a:rPr>
              <a:t>QA/QC </a:t>
            </a:r>
            <a:r>
              <a:rPr sz="2800" spc="-5" dirty="0">
                <a:latin typeface="Garamond"/>
                <a:cs typeface="Garamond"/>
              </a:rPr>
              <a:t>samples to  meet data quality</a:t>
            </a:r>
            <a:r>
              <a:rPr sz="2800" spc="-55" dirty="0">
                <a:latin typeface="Garamond"/>
                <a:cs typeface="Garamond"/>
              </a:rPr>
              <a:t> </a:t>
            </a:r>
            <a:r>
              <a:rPr sz="2800" spc="-25" dirty="0">
                <a:latin typeface="Garamond"/>
                <a:cs typeface="Garamond"/>
              </a:rPr>
              <a:t>objectives.</a:t>
            </a:r>
            <a:endParaRPr sz="2800" dirty="0">
              <a:latin typeface="Garamond"/>
              <a:cs typeface="Garamond"/>
            </a:endParaRPr>
          </a:p>
        </p:txBody>
      </p:sp>
      <p:sp>
        <p:nvSpPr>
          <p:cNvPr id="4" name="object 4"/>
          <p:cNvSpPr/>
          <p:nvPr/>
        </p:nvSpPr>
        <p:spPr>
          <a:xfrm>
            <a:off x="7266431" y="402336"/>
            <a:ext cx="3838955" cy="287883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536180" y="3384803"/>
            <a:ext cx="3102864" cy="323392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9883387" y="91833"/>
            <a:ext cx="2046605" cy="301625"/>
          </a:xfrm>
          <a:prstGeom prst="rect">
            <a:avLst/>
          </a:prstGeom>
        </p:spPr>
        <p:txBody>
          <a:bodyPr vert="horz" wrap="square" lIns="0" tIns="0" rIns="0" bIns="0" rtlCol="0">
            <a:spAutoFit/>
          </a:bodyPr>
          <a:lstStyle/>
          <a:p>
            <a:pPr marL="12700">
              <a:lnSpc>
                <a:spcPct val="100000"/>
              </a:lnSpc>
            </a:pPr>
            <a:r>
              <a:rPr sz="1800" spc="-10" dirty="0">
                <a:latin typeface="Garamond"/>
                <a:cs typeface="Garamond"/>
              </a:rPr>
              <a:t>Potentially may</a:t>
            </a:r>
            <a:r>
              <a:rPr sz="1800" spc="-80" dirty="0">
                <a:latin typeface="Garamond"/>
                <a:cs typeface="Garamond"/>
              </a:rPr>
              <a:t> </a:t>
            </a:r>
            <a:r>
              <a:rPr sz="1800" dirty="0">
                <a:latin typeface="Garamond"/>
                <a:cs typeface="Garamond"/>
              </a:rPr>
              <a:t>change</a:t>
            </a:r>
            <a:endParaRPr sz="1800">
              <a:latin typeface="Garamond"/>
              <a:cs typeface="Garamond"/>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9</a:t>
            </a:fld>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1006</Words>
  <Application>Microsoft Office PowerPoint</Application>
  <PresentationFormat>Widescreen</PresentationFormat>
  <Paragraphs>137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Garamond</vt:lpstr>
      <vt:lpstr>Symbol</vt:lpstr>
      <vt:lpstr>Times New Roman</vt:lpstr>
      <vt:lpstr>Wingdings</vt:lpstr>
      <vt:lpstr>Office Theme</vt:lpstr>
      <vt:lpstr>Stanislaus County Seasonal Study  Conducted by the California Department of Pesticide Regulation (DPR)</vt:lpstr>
      <vt:lpstr>PowerPoint Presentation</vt:lpstr>
      <vt:lpstr>PowerPoint Presentation</vt:lpstr>
      <vt:lpstr>Sampling Objectives</vt:lpstr>
      <vt:lpstr>Stanislaus County Site Selection</vt:lpstr>
      <vt:lpstr>Pesticides of Interest</vt:lpstr>
      <vt:lpstr>Pesticides of Interest</vt:lpstr>
      <vt:lpstr>Potentially may change</vt:lpstr>
      <vt:lpstr>Sampling Frequency</vt:lpstr>
      <vt:lpstr>Potentially may change</vt:lpstr>
      <vt:lpstr>Potentially may change</vt:lpstr>
      <vt:lpstr>Potentially may change</vt:lpstr>
      <vt:lpstr>POSSIBLE SCHOOL SITES (PERMISSION AND PARTICIPATION PENDING):</vt:lpstr>
      <vt:lpstr>Potentially may change</vt:lpstr>
      <vt:lpstr>Other Information:</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Stanislaus County Seasonal Study </dc:title>
  <dc:creator>Aniela Burant</dc:creator>
  <cp:lastModifiedBy>Linda Pinfold</cp:lastModifiedBy>
  <cp:revision>10</cp:revision>
  <dcterms:created xsi:type="dcterms:W3CDTF">2023-11-02T10:30:59Z</dcterms:created>
  <dcterms:modified xsi:type="dcterms:W3CDTF">2023-11-02T21:21:42Z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2023-10-19T00:00:00Z</vt:filetime>
  </property>
  <property fmtid="{D5CDD505-2E9C-101B-9397-08002B2CF9AE}" pid="3" name="Creator">
    <vt:lpwstr>Acrobat PDFMaker 23 for PowerPoint</vt:lpwstr>
  </property>
  <property fmtid="{D5CDD505-2E9C-101B-9397-08002B2CF9AE}" pid="4" name="LastSaved">
    <vt:filetime>2023-11-02T00:00:00Z</vt:filetime>
  </property>
</Properties>
</file>